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8" r:id="rId1"/>
  </p:sldMasterIdLst>
  <p:sldIdLst>
    <p:sldId id="256" r:id="rId2"/>
    <p:sldId id="257" r:id="rId3"/>
    <p:sldId id="258" r:id="rId4"/>
    <p:sldId id="277" r:id="rId5"/>
    <p:sldId id="259" r:id="rId6"/>
    <p:sldId id="268" r:id="rId7"/>
    <p:sldId id="260" r:id="rId8"/>
    <p:sldId id="261" r:id="rId9"/>
    <p:sldId id="262" r:id="rId10"/>
    <p:sldId id="269" r:id="rId11"/>
    <p:sldId id="270" r:id="rId12"/>
    <p:sldId id="271" r:id="rId13"/>
    <p:sldId id="263" r:id="rId14"/>
    <p:sldId id="272" r:id="rId15"/>
    <p:sldId id="264" r:id="rId16"/>
    <p:sldId id="265" r:id="rId17"/>
    <p:sldId id="266" r:id="rId18"/>
    <p:sldId id="267" r:id="rId19"/>
    <p:sldId id="274" r:id="rId20"/>
    <p:sldId id="275" r:id="rId21"/>
    <p:sldId id="276" r:id="rId2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snapToGrid="0">
      <p:cViewPr varScale="1">
        <p:scale>
          <a:sx n="67" d="100"/>
          <a:sy n="67" d="100"/>
        </p:scale>
        <p:origin x="5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D:\&#1511;&#1493;&#1512;&#1505;&#1497;&#1501;\2020%20b\&#1508;&#1512;&#1493;&#1497;&#1511;&#1496;%20&#1502;&#1495;&#1511;&#1512;\&#1502;&#1493;&#1512;&#1503;\Transduction%20assay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Dropbox\Changing%20T7%20receptor%20specificity%20(1)\0.3\Results\Transduction%20assay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0.3 expression effect on phage</a:t>
            </a:r>
            <a:r>
              <a:rPr lang="en-US" baseline="0"/>
              <a:t> transduction efficiency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barChart>
        <c:barDir val="col"/>
        <c:grouping val="clustered"/>
        <c:varyColors val="0"/>
        <c:ser>
          <c:idx val="0"/>
          <c:order val="0"/>
          <c:tx>
            <c:strRef>
              <c:f>PFU!$I$2</c:f>
              <c:strCache>
                <c:ptCount val="1"/>
                <c:pt idx="0">
                  <c:v>T7WT</c:v>
                </c:pt>
              </c:strCache>
            </c:strRef>
          </c:tx>
          <c:spPr>
            <a:solidFill>
              <a:schemeClr val="accent1"/>
            </a:solidFill>
            <a:ln>
              <a:noFill/>
            </a:ln>
            <a:effectLst/>
          </c:spPr>
          <c:invertIfNegative val="0"/>
          <c:errBars>
            <c:errBarType val="both"/>
            <c:errValType val="cust"/>
            <c:noEndCap val="0"/>
            <c:plus>
              <c:numRef>
                <c:f>PFU!$K$9:$K$12</c:f>
                <c:numCache>
                  <c:formatCode>General</c:formatCode>
                  <c:ptCount val="4"/>
                  <c:pt idx="0">
                    <c:v>28284271247.46191</c:v>
                  </c:pt>
                  <c:pt idx="1">
                    <c:v>0</c:v>
                  </c:pt>
                  <c:pt idx="2">
                    <c:v>17048949136.725903</c:v>
                  </c:pt>
                  <c:pt idx="3">
                    <c:v>12961481396.815729</c:v>
                  </c:pt>
                </c:numCache>
              </c:numRef>
            </c:plus>
            <c:minus>
              <c:numRef>
                <c:f>PFU!$K$9:$K$12</c:f>
                <c:numCache>
                  <c:formatCode>General</c:formatCode>
                  <c:ptCount val="4"/>
                  <c:pt idx="0">
                    <c:v>28284271247.46191</c:v>
                  </c:pt>
                  <c:pt idx="1">
                    <c:v>0</c:v>
                  </c:pt>
                  <c:pt idx="2">
                    <c:v>17048949136.725903</c:v>
                  </c:pt>
                  <c:pt idx="3">
                    <c:v>12961481396.815729</c:v>
                  </c:pt>
                </c:numCache>
              </c:numRef>
            </c:minus>
            <c:spPr>
              <a:noFill/>
              <a:ln w="9525" cap="flat" cmpd="sng" algn="ctr">
                <a:solidFill>
                  <a:schemeClr val="tx1">
                    <a:lumMod val="65000"/>
                    <a:lumOff val="35000"/>
                  </a:schemeClr>
                </a:solidFill>
                <a:round/>
              </a:ln>
              <a:effectLst/>
            </c:spPr>
          </c:errBars>
          <c:cat>
            <c:strRef>
              <c:f>PFU!$B$9:$B$12</c:f>
              <c:strCache>
                <c:ptCount val="4"/>
                <c:pt idx="0">
                  <c:v>K12/ pYF5-cm</c:v>
                </c:pt>
                <c:pt idx="1">
                  <c:v>K12/ pYF57 gp0.3 V2-cm</c:v>
                </c:pt>
                <c:pt idx="2">
                  <c:v>K12/ pYF57 gp0.3 V3-cm</c:v>
                </c:pt>
                <c:pt idx="3">
                  <c:v>K12/ pYF57 ardA-cm</c:v>
                </c:pt>
              </c:strCache>
            </c:strRef>
          </c:cat>
          <c:val>
            <c:numRef>
              <c:f>PFU!$I$9:$I$12</c:f>
              <c:numCache>
                <c:formatCode>0.00E+00</c:formatCode>
                <c:ptCount val="4"/>
                <c:pt idx="0">
                  <c:v>60000000000</c:v>
                </c:pt>
                <c:pt idx="1">
                  <c:v>3800000000</c:v>
                </c:pt>
                <c:pt idx="2">
                  <c:v>50000000000</c:v>
                </c:pt>
                <c:pt idx="3">
                  <c:v>54000000000</c:v>
                </c:pt>
              </c:numCache>
            </c:numRef>
          </c:val>
          <c:extLst>
            <c:ext xmlns:c16="http://schemas.microsoft.com/office/drawing/2014/chart" uri="{C3380CC4-5D6E-409C-BE32-E72D297353CC}">
              <c16:uniqueId val="{00000000-4030-4C9E-8D64-1CF37F315828}"/>
            </c:ext>
          </c:extLst>
        </c:ser>
        <c:ser>
          <c:idx val="1"/>
          <c:order val="1"/>
          <c:tx>
            <c:strRef>
              <c:f>PFU!$J$2</c:f>
              <c:strCache>
                <c:ptCount val="1"/>
                <c:pt idx="0">
                  <c:v>T7Δ0.3 </c:v>
                </c:pt>
              </c:strCache>
            </c:strRef>
          </c:tx>
          <c:spPr>
            <a:solidFill>
              <a:schemeClr val="accent2"/>
            </a:solidFill>
            <a:ln>
              <a:noFill/>
            </a:ln>
            <a:effectLst/>
          </c:spPr>
          <c:invertIfNegative val="0"/>
          <c:errBars>
            <c:errBarType val="both"/>
            <c:errValType val="cust"/>
            <c:noEndCap val="0"/>
            <c:plus>
              <c:numRef>
                <c:f>PFU!$L$9:$L$12</c:f>
                <c:numCache>
                  <c:formatCode>General</c:formatCode>
                  <c:ptCount val="4"/>
                  <c:pt idx="0">
                    <c:v>19866219.234335121</c:v>
                  </c:pt>
                  <c:pt idx="1">
                    <c:v>0</c:v>
                  </c:pt>
                  <c:pt idx="2">
                    <c:v>14817407180.595255</c:v>
                  </c:pt>
                  <c:pt idx="3">
                    <c:v>28284271247.461903</c:v>
                  </c:pt>
                </c:numCache>
              </c:numRef>
            </c:plus>
            <c:minus>
              <c:numRef>
                <c:f>PFU!$K$9:$K$12</c:f>
                <c:numCache>
                  <c:formatCode>General</c:formatCode>
                  <c:ptCount val="4"/>
                  <c:pt idx="0">
                    <c:v>28284271247.46191</c:v>
                  </c:pt>
                  <c:pt idx="1">
                    <c:v>0</c:v>
                  </c:pt>
                  <c:pt idx="2">
                    <c:v>17048949136.725903</c:v>
                  </c:pt>
                  <c:pt idx="3">
                    <c:v>12961481396.815729</c:v>
                  </c:pt>
                </c:numCache>
              </c:numRef>
            </c:minus>
            <c:spPr>
              <a:noFill/>
              <a:ln w="9525" cap="flat" cmpd="sng" algn="ctr">
                <a:solidFill>
                  <a:schemeClr val="tx1">
                    <a:lumMod val="65000"/>
                    <a:lumOff val="35000"/>
                  </a:schemeClr>
                </a:solidFill>
                <a:round/>
              </a:ln>
              <a:effectLst/>
            </c:spPr>
          </c:errBars>
          <c:cat>
            <c:strRef>
              <c:f>PFU!$B$9:$B$12</c:f>
              <c:strCache>
                <c:ptCount val="4"/>
                <c:pt idx="0">
                  <c:v>K12/ pYF5-cm</c:v>
                </c:pt>
                <c:pt idx="1">
                  <c:v>K12/ pYF57 gp0.3 V2-cm</c:v>
                </c:pt>
                <c:pt idx="2">
                  <c:v>K12/ pYF57 gp0.3 V3-cm</c:v>
                </c:pt>
                <c:pt idx="3">
                  <c:v>K12/ pYF57 ardA-cm</c:v>
                </c:pt>
              </c:strCache>
            </c:strRef>
          </c:cat>
          <c:val>
            <c:numRef>
              <c:f>PFU!$J$9:$J$12</c:f>
              <c:numCache>
                <c:formatCode>0.00E+00</c:formatCode>
                <c:ptCount val="4"/>
                <c:pt idx="0">
                  <c:v>52000000</c:v>
                </c:pt>
                <c:pt idx="1">
                  <c:v>3000000000</c:v>
                </c:pt>
                <c:pt idx="2">
                  <c:v>40666666666.666664</c:v>
                </c:pt>
                <c:pt idx="3">
                  <c:v>40000000000</c:v>
                </c:pt>
              </c:numCache>
            </c:numRef>
          </c:val>
          <c:extLst>
            <c:ext xmlns:c16="http://schemas.microsoft.com/office/drawing/2014/chart" uri="{C3380CC4-5D6E-409C-BE32-E72D297353CC}">
              <c16:uniqueId val="{00000001-4030-4C9E-8D64-1CF37F315828}"/>
            </c:ext>
          </c:extLst>
        </c:ser>
        <c:dLbls>
          <c:showLegendKey val="0"/>
          <c:showVal val="0"/>
          <c:showCatName val="0"/>
          <c:showSerName val="0"/>
          <c:showPercent val="0"/>
          <c:showBubbleSize val="0"/>
        </c:dLbls>
        <c:gapWidth val="219"/>
        <c:overlap val="-27"/>
        <c:axId val="152068304"/>
        <c:axId val="152067184"/>
      </c:barChart>
      <c:catAx>
        <c:axId val="15206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52067184"/>
        <c:crosses val="autoZero"/>
        <c:auto val="1"/>
        <c:lblAlgn val="ctr"/>
        <c:lblOffset val="100"/>
        <c:noMultiLvlLbl val="0"/>
      </c:catAx>
      <c:valAx>
        <c:axId val="152067184"/>
        <c:scaling>
          <c:logBase val="10"/>
          <c:orientation val="minMax"/>
          <c:max val="1000000000000"/>
          <c:min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PFU/ml</a:t>
                </a:r>
              </a:p>
            </c:rich>
          </c:tx>
          <c:layout>
            <c:manualLayout>
              <c:xMode val="edge"/>
              <c:yMode val="edge"/>
              <c:x val="1.9444444444444445E-2"/>
              <c:y val="0.401621311993981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52068304"/>
        <c:crosses val="autoZero"/>
        <c:crossBetween val="between"/>
      </c:valAx>
      <c:spPr>
        <a:noFill/>
        <a:ln>
          <a:noFill/>
        </a:ln>
        <a:effectLst/>
      </c:spPr>
    </c:plotArea>
    <c:legend>
      <c:legendPos val="b"/>
      <c:layout>
        <c:manualLayout>
          <c:xMode val="edge"/>
          <c:yMode val="edge"/>
          <c:x val="0.39724039249451987"/>
          <c:y val="0.93652568419233007"/>
          <c:w val="0.19072771212631698"/>
          <c:h val="5.13116414750067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u="sng" dirty="0"/>
              <a:t>Relative</a:t>
            </a:r>
            <a:r>
              <a:rPr lang="en-US" baseline="0" dirty="0"/>
              <a:t> transduction efficiency of various gp0.3/ardA vectors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e-IL"/>
        </a:p>
      </c:txPr>
    </c:title>
    <c:autoTitleDeleted val="0"/>
    <c:plotArea>
      <c:layout>
        <c:manualLayout>
          <c:layoutTarget val="inner"/>
          <c:xMode val="edge"/>
          <c:yMode val="edge"/>
          <c:x val="0.11926300151578156"/>
          <c:y val="0.16003624246054463"/>
          <c:w val="0.82163676173685563"/>
          <c:h val="0.77898479197277359"/>
        </c:manualLayout>
      </c:layout>
      <c:barChart>
        <c:barDir val="col"/>
        <c:grouping val="clustered"/>
        <c:varyColors val="0"/>
        <c:ser>
          <c:idx val="0"/>
          <c:order val="0"/>
          <c:spPr>
            <a:solidFill>
              <a:schemeClr val="accent1"/>
            </a:solidFill>
            <a:ln>
              <a:noFill/>
            </a:ln>
            <a:effectLst/>
          </c:spPr>
          <c:invertIfNegative val="0"/>
          <c:errBars>
            <c:errBarType val="both"/>
            <c:errValType val="stdDev"/>
            <c:noEndCap val="0"/>
            <c:val val="1"/>
            <c:spPr>
              <a:noFill/>
              <a:ln w="9525" cap="flat" cmpd="sng" algn="ctr">
                <a:solidFill>
                  <a:schemeClr val="tx1">
                    <a:lumMod val="65000"/>
                    <a:lumOff val="35000"/>
                  </a:schemeClr>
                </a:solidFill>
                <a:round/>
              </a:ln>
              <a:effectLst/>
            </c:spPr>
          </c:errBars>
          <c:cat>
            <c:strRef>
              <c:f>TFU!$A$3:$A$6</c:f>
              <c:strCache>
                <c:ptCount val="4"/>
                <c:pt idx="0">
                  <c:v>pYF5-cm</c:v>
                </c:pt>
                <c:pt idx="1">
                  <c:v>pYF57 gp0.3 V2-cm</c:v>
                </c:pt>
                <c:pt idx="2">
                  <c:v>pYF57 gp0.3 V3-cm</c:v>
                </c:pt>
                <c:pt idx="3">
                  <c:v>pYF57 ardA-cm</c:v>
                </c:pt>
              </c:strCache>
            </c:strRef>
          </c:cat>
          <c:val>
            <c:numRef>
              <c:f>TFU!$O$3:$O$6</c:f>
              <c:numCache>
                <c:formatCode>0.00E+00</c:formatCode>
                <c:ptCount val="4"/>
                <c:pt idx="0">
                  <c:v>5768944.0993788829</c:v>
                </c:pt>
                <c:pt idx="1">
                  <c:v>4624893.4356351234</c:v>
                </c:pt>
                <c:pt idx="2">
                  <c:v>4795815.2958152955</c:v>
                </c:pt>
                <c:pt idx="3">
                  <c:v>8374229.6918767504</c:v>
                </c:pt>
              </c:numCache>
            </c:numRef>
          </c:val>
          <c:extLst>
            <c:ext xmlns:c16="http://schemas.microsoft.com/office/drawing/2014/chart" uri="{C3380CC4-5D6E-409C-BE32-E72D297353CC}">
              <c16:uniqueId val="{00000000-BD19-43C3-972D-7E6142EC9413}"/>
            </c:ext>
          </c:extLst>
        </c:ser>
        <c:dLbls>
          <c:showLegendKey val="0"/>
          <c:showVal val="0"/>
          <c:showCatName val="0"/>
          <c:showSerName val="0"/>
          <c:showPercent val="0"/>
          <c:showBubbleSize val="0"/>
        </c:dLbls>
        <c:gapWidth val="219"/>
        <c:overlap val="-27"/>
        <c:axId val="151054112"/>
        <c:axId val="151053552"/>
      </c:barChart>
      <c:catAx>
        <c:axId val="15105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51053552"/>
        <c:crosses val="autoZero"/>
        <c:auto val="1"/>
        <c:lblAlgn val="ctr"/>
        <c:lblOffset val="100"/>
        <c:noMultiLvlLbl val="0"/>
      </c:catAx>
      <c:valAx>
        <c:axId val="151053552"/>
        <c:scaling>
          <c:logBase val="10"/>
          <c:orientation val="minMax"/>
          <c:max val="10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CFU/ml</a:t>
                </a:r>
              </a:p>
            </c:rich>
          </c:tx>
          <c:layout>
            <c:manualLayout>
              <c:xMode val="edge"/>
              <c:yMode val="edge"/>
              <c:x val="8.7633061311351533E-3"/>
              <c:y val="0.420724286597281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he-IL"/>
            </a:p>
          </c:txPr>
        </c:title>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15105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3638446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138665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smtClean="0"/>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184437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smtClean="0"/>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smtClean="0"/>
              <a:t>לחץ כדי לערוך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180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401989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2561100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4"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2598664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256940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1883032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36265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71967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2865490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411472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3"/>
          <p:cNvSpPr>
            <a:spLocks noGrp="1"/>
          </p:cNvSpPr>
          <p:nvPr>
            <p:ph type="ftr" sz="quarter" idx="11"/>
          </p:nvPr>
        </p:nvSpPr>
        <p:spPr/>
        <p:txBody>
          <a:bodyPr/>
          <a:lstStyle/>
          <a:p>
            <a:endParaRPr lang="he-IL"/>
          </a:p>
        </p:txBody>
      </p:sp>
      <p:sp>
        <p:nvSpPr>
          <p:cNvPr id="6" name="Slide Number Placeholder 4"/>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146666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2"/>
          <p:cNvSpPr>
            <a:spLocks noGrp="1"/>
          </p:cNvSpPr>
          <p:nvPr>
            <p:ph type="ftr" sz="quarter" idx="11"/>
          </p:nvPr>
        </p:nvSpPr>
        <p:spPr/>
        <p:txBody>
          <a:bodyPr/>
          <a:lstStyle/>
          <a:p>
            <a:endParaRPr lang="he-IL"/>
          </a:p>
        </p:txBody>
      </p:sp>
      <p:sp>
        <p:nvSpPr>
          <p:cNvPr id="6" name="Slide Number Placeholder 3"/>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274905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7" name="Date Placeholder 4"/>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5" name="Footer Placeholder 5"/>
          <p:cNvSpPr>
            <a:spLocks noGrp="1"/>
          </p:cNvSpPr>
          <p:nvPr>
            <p:ph type="ftr" sz="quarter" idx="11"/>
          </p:nvPr>
        </p:nvSpPr>
        <p:spPr/>
        <p:txBody>
          <a:bodyPr/>
          <a:lstStyle/>
          <a:p>
            <a:endParaRPr lang="he-IL"/>
          </a:p>
        </p:txBody>
      </p:sp>
      <p:sp>
        <p:nvSpPr>
          <p:cNvPr id="6" name="Slide Number Placeholder 6"/>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200330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D7E27B2C-24EA-4200-9FBB-332F5A3525FE}" type="datetimeFigureOut">
              <a:rPr lang="he-IL" smtClean="0"/>
              <a:t>י"ב/ניסן/תשפ"א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A5FAB3-B801-4536-B2FD-90ADE0BEE038}" type="slidenum">
              <a:rPr lang="he-IL" smtClean="0"/>
              <a:t>‹#›</a:t>
            </a:fld>
            <a:endParaRPr lang="he-IL"/>
          </a:p>
        </p:txBody>
      </p:sp>
    </p:spTree>
    <p:extLst>
      <p:ext uri="{BB962C8B-B14F-4D97-AF65-F5344CB8AC3E}">
        <p14:creationId xmlns:p14="http://schemas.microsoft.com/office/powerpoint/2010/main" val="367236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7E27B2C-24EA-4200-9FBB-332F5A3525FE}" type="datetimeFigureOut">
              <a:rPr lang="he-IL" smtClean="0"/>
              <a:t>י"ב/ניסן/תשפ"א</a:t>
            </a:fld>
            <a:endParaRPr lang="he-I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e-I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A5FAB3-B801-4536-B2FD-90ADE0BEE038}" type="slidenum">
              <a:rPr lang="he-IL" smtClean="0"/>
              <a:t>‹#›</a:t>
            </a:fld>
            <a:endParaRPr lang="he-IL"/>
          </a:p>
        </p:txBody>
      </p:sp>
    </p:spTree>
    <p:extLst>
      <p:ext uri="{BB962C8B-B14F-4D97-AF65-F5344CB8AC3E}">
        <p14:creationId xmlns:p14="http://schemas.microsoft.com/office/powerpoint/2010/main" val="54344618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282700"/>
            <a:ext cx="9144000" cy="2542181"/>
          </a:xfrm>
        </p:spPr>
        <p:txBody>
          <a:bodyPr>
            <a:normAutofit fontScale="90000"/>
          </a:bodyPr>
          <a:lstStyle/>
          <a:p>
            <a:pPr algn="ctr"/>
            <a:r>
              <a:rPr lang="he-IL" dirty="0" smtClean="0"/>
              <a:t>פרויקט מחקר במדעי החיים:</a:t>
            </a:r>
            <a:br>
              <a:rPr lang="he-IL" dirty="0" smtClean="0"/>
            </a:br>
            <a:r>
              <a:rPr lang="he-IL" sz="3300" b="1" dirty="0"/>
              <a:t>בדיקת יעילות החלבונים </a:t>
            </a:r>
            <a:r>
              <a:rPr lang="en-US" sz="3300" b="1" dirty="0"/>
              <a:t>OCR</a:t>
            </a:r>
            <a:r>
              <a:rPr lang="he-IL" sz="3300" b="1" dirty="0"/>
              <a:t> ו-</a:t>
            </a:r>
            <a:r>
              <a:rPr lang="en-US" sz="3300" b="1" dirty="0"/>
              <a:t> </a:t>
            </a:r>
            <a:r>
              <a:rPr lang="en-US" sz="3300" b="1" dirty="0" err="1"/>
              <a:t>ArdA</a:t>
            </a:r>
            <a:r>
              <a:rPr lang="he-IL" sz="3300" b="1" dirty="0"/>
              <a:t>בשיפור הכניסה של </a:t>
            </a:r>
            <a:r>
              <a:rPr lang="he-IL" sz="3300" b="1" dirty="0" smtClean="0"/>
              <a:t>פלסמידים </a:t>
            </a:r>
            <a:r>
              <a:rPr lang="he-IL" sz="3600" b="1" dirty="0" smtClean="0"/>
              <a:t>שיש בתוכם </a:t>
            </a:r>
            <a:r>
              <a:rPr lang="he-IL" sz="3600" b="1" dirty="0"/>
              <a:t>גנים שמקודדים ל- </a:t>
            </a:r>
            <a:r>
              <a:rPr lang="en-US" sz="3600" b="1" dirty="0"/>
              <a:t>CRISPR</a:t>
            </a:r>
            <a:r>
              <a:rPr lang="he-IL" sz="3300" b="1" dirty="0" smtClean="0"/>
              <a:t> </a:t>
            </a:r>
            <a:r>
              <a:rPr lang="he-IL" sz="3300" b="1" dirty="0"/>
              <a:t>בעזרת עיכוב אנזימי רסטריקציה מסוג 1.</a:t>
            </a:r>
            <a:endParaRPr lang="he-IL" sz="3300" dirty="0"/>
          </a:p>
        </p:txBody>
      </p:sp>
      <p:sp>
        <p:nvSpPr>
          <p:cNvPr id="3" name="כותרת משנה 2"/>
          <p:cNvSpPr>
            <a:spLocks noGrp="1"/>
          </p:cNvSpPr>
          <p:nvPr>
            <p:ph type="subTitle" idx="1"/>
          </p:nvPr>
        </p:nvSpPr>
        <p:spPr>
          <a:xfrm>
            <a:off x="1524000" y="4021138"/>
            <a:ext cx="9144000" cy="1655762"/>
          </a:xfrm>
        </p:spPr>
        <p:txBody>
          <a:bodyPr>
            <a:normAutofit/>
          </a:bodyPr>
          <a:lstStyle/>
          <a:p>
            <a:pPr algn="r"/>
            <a:endParaRPr lang="he-IL" dirty="0"/>
          </a:p>
          <a:p>
            <a:pPr algn="r"/>
            <a:r>
              <a:rPr lang="he-IL" dirty="0" smtClean="0"/>
              <a:t>מגיש: יוסף לוין</a:t>
            </a:r>
          </a:p>
          <a:p>
            <a:pPr algn="r"/>
            <a:r>
              <a:rPr lang="he-IL" dirty="0" smtClean="0"/>
              <a:t>בהנחיית ד"ר מורן גורן במעבדתו של פרופ' אודי קימרון </a:t>
            </a:r>
            <a:r>
              <a:rPr lang="he-IL" dirty="0"/>
              <a:t>,</a:t>
            </a:r>
            <a:r>
              <a:rPr lang="he-IL" dirty="0" smtClean="0"/>
              <a:t>אוניברסיטת תל אביב, מרץ 2021  </a:t>
            </a:r>
            <a:endParaRPr lang="he-IL" dirty="0"/>
          </a:p>
        </p:txBody>
      </p:sp>
    </p:spTree>
    <p:extLst>
      <p:ext uri="{BB962C8B-B14F-4D97-AF65-F5344CB8AC3E}">
        <p14:creationId xmlns:p14="http://schemas.microsoft.com/office/powerpoint/2010/main" val="111749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759" y="312359"/>
            <a:ext cx="9404723" cy="1400530"/>
          </a:xfrm>
        </p:spPr>
        <p:txBody>
          <a:bodyPr/>
          <a:lstStyle/>
          <a:p>
            <a:pPr algn="r"/>
            <a:r>
              <a:rPr lang="he-IL" dirty="0"/>
              <a:t>תוצאות </a:t>
            </a:r>
            <a:r>
              <a:rPr lang="he-IL" dirty="0" smtClean="0"/>
              <a:t>הניסוי </a:t>
            </a:r>
            <a:r>
              <a:rPr lang="he-IL" dirty="0"/>
              <a:t>הקודם:</a:t>
            </a:r>
          </a:p>
        </p:txBody>
      </p:sp>
      <p:pic>
        <p:nvPicPr>
          <p:cNvPr id="4" name="מציין מיקום תוכן 3" descr="D:\קורסים\2020 b\פרויקט מחקר\מורן\תוצאות ניסוי ראשון.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420" y="1111310"/>
            <a:ext cx="7431110" cy="4997003"/>
          </a:xfrm>
          <a:prstGeom prst="rect">
            <a:avLst/>
          </a:prstGeom>
          <a:noFill/>
          <a:ln>
            <a:noFill/>
          </a:ln>
        </p:spPr>
      </p:pic>
      <p:sp>
        <p:nvSpPr>
          <p:cNvPr id="5" name="Title 1"/>
          <p:cNvSpPr txBox="1">
            <a:spLocks/>
          </p:cNvSpPr>
          <p:nvPr/>
        </p:nvSpPr>
        <p:spPr>
          <a:xfrm>
            <a:off x="7487653" y="1439315"/>
            <a:ext cx="4301829" cy="3601915"/>
          </a:xfrm>
          <a:prstGeom prst="rect">
            <a:avLst/>
          </a:prstGeom>
        </p:spPr>
        <p:txBody>
          <a:bodyPr vert="horz" lIns="91440" tIns="45720" rIns="91440" bIns="45720" rtlCol="0" anchor="t">
            <a:noAutofit/>
          </a:bodyPr>
          <a:lst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r>
              <a:rPr lang="he-IL" sz="2000" dirty="0" smtClean="0"/>
              <a:t>ניתן לראות שכאשר יש גן 0.3 תקין אז יעילות הטרנספורמציה של </a:t>
            </a:r>
            <a:r>
              <a:rPr lang="he-IL" sz="2000" dirty="0" err="1" smtClean="0"/>
              <a:t>הפלסמיד</a:t>
            </a:r>
            <a:r>
              <a:rPr lang="he-IL" sz="2000" dirty="0" smtClean="0"/>
              <a:t> היא דומה גם כאשר יש אתר הכרה ידוע לאנזים רסטריקציה מסוג 1 וגם כאשר אין. לעומת זאת כאשר יש מוטציה בגן 0.3 יעילות הטרנספורמציה יורדת באופן ניכר כאשר יש אתר הכרה לאנזים רסטריקציה מסוג 1. </a:t>
            </a:r>
            <a:endParaRPr lang="he-IL" sz="2000" dirty="0"/>
          </a:p>
        </p:txBody>
      </p:sp>
    </p:spTree>
    <p:extLst>
      <p:ext uri="{BB962C8B-B14F-4D97-AF65-F5344CB8AC3E}">
        <p14:creationId xmlns:p14="http://schemas.microsoft.com/office/powerpoint/2010/main" val="1833459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חלק א'</a:t>
            </a:r>
            <a:endParaRPr lang="en-US" dirty="0"/>
          </a:p>
        </p:txBody>
      </p:sp>
      <p:sp>
        <p:nvSpPr>
          <p:cNvPr id="3" name="Content Placeholder 2"/>
          <p:cNvSpPr>
            <a:spLocks noGrp="1"/>
          </p:cNvSpPr>
          <p:nvPr>
            <p:ph idx="1"/>
          </p:nvPr>
        </p:nvSpPr>
        <p:spPr/>
        <p:txBody>
          <a:bodyPr/>
          <a:lstStyle/>
          <a:p>
            <a:r>
              <a:rPr lang="he-IL" dirty="0"/>
              <a:t>במחקר הנוכחי נשתמש באותם </a:t>
            </a:r>
            <a:r>
              <a:rPr lang="he-IL" dirty="0" smtClean="0"/>
              <a:t>שני פלסמידים המכילים אתר הכרה תקין לאנזימי רסטריקציה מסוג 1 ואתר מוטנטי.</a:t>
            </a:r>
          </a:p>
          <a:p>
            <a:r>
              <a:rPr lang="he-IL" dirty="0" smtClean="0"/>
              <a:t>את </a:t>
            </a:r>
            <a:r>
              <a:rPr lang="he-IL" dirty="0" err="1" smtClean="0"/>
              <a:t>הפלסמידים</a:t>
            </a:r>
            <a:r>
              <a:rPr lang="he-IL" dirty="0" smtClean="0"/>
              <a:t> המכילים 0.3/0.3מוטנטי, נחליף את העמידות ל</a:t>
            </a:r>
            <a:r>
              <a:rPr lang="en-US" dirty="0" smtClean="0"/>
              <a:t>TET</a:t>
            </a:r>
            <a:r>
              <a:rPr lang="he-IL" dirty="0" smtClean="0"/>
              <a:t> (</a:t>
            </a:r>
            <a:r>
              <a:rPr lang="he-IL" dirty="0" err="1" smtClean="0"/>
              <a:t>טטרציקלין</a:t>
            </a:r>
            <a:r>
              <a:rPr lang="he-IL" dirty="0" smtClean="0"/>
              <a:t>), היות </a:t>
            </a:r>
            <a:r>
              <a:rPr lang="he-IL" dirty="0" err="1" smtClean="0"/>
              <a:t>והפלסמידים</a:t>
            </a:r>
            <a:r>
              <a:rPr lang="he-IL" dirty="0" smtClean="0"/>
              <a:t> שמגיעים מחברת </a:t>
            </a:r>
            <a:r>
              <a:rPr lang="en-US" dirty="0" smtClean="0"/>
              <a:t>TROBIX</a:t>
            </a:r>
            <a:r>
              <a:rPr lang="he-IL" dirty="0" smtClean="0"/>
              <a:t> מכילים עמידות ל</a:t>
            </a:r>
            <a:r>
              <a:rPr lang="en-US" dirty="0" smtClean="0"/>
              <a:t>TET</a:t>
            </a:r>
            <a:r>
              <a:rPr lang="he-IL" dirty="0" smtClean="0"/>
              <a:t>. ננסה קודם לשחזר את תוצאות הניסוי שבוצע בעבר במעבדה, ורק אם נצליח נעבור </a:t>
            </a:r>
            <a:r>
              <a:rPr lang="he-IL" dirty="0" err="1" smtClean="0"/>
              <a:t>לפלסמידים</a:t>
            </a:r>
            <a:r>
              <a:rPr lang="he-IL" dirty="0" smtClean="0"/>
              <a:t> של חברת </a:t>
            </a:r>
            <a:r>
              <a:rPr lang="en-US" dirty="0" smtClean="0"/>
              <a:t>TROBIX</a:t>
            </a:r>
            <a:r>
              <a:rPr lang="he-IL" dirty="0" smtClean="0"/>
              <a:t>.</a:t>
            </a:r>
          </a:p>
          <a:p>
            <a:pPr marL="0" indent="0">
              <a:buNone/>
            </a:pPr>
            <a:endParaRPr lang="he-IL" dirty="0" smtClean="0"/>
          </a:p>
          <a:p>
            <a:r>
              <a:rPr lang="he-IL" dirty="0" smtClean="0"/>
              <a:t>שיטה חלק א': ניסוי טרנספורמציה </a:t>
            </a:r>
          </a:p>
          <a:p>
            <a:pPr marL="0" indent="0">
              <a:buNone/>
            </a:pPr>
            <a:r>
              <a:rPr lang="he-IL" dirty="0" smtClean="0"/>
              <a:t>נכין חיידקי סלמונלה קומפטנטיים שיש להם אנזימי רסטריקציה מסוג 1 אשר מכילים את </a:t>
            </a:r>
            <a:r>
              <a:rPr lang="he-IL" dirty="0" err="1" smtClean="0"/>
              <a:t>הפלסמידים</a:t>
            </a:r>
            <a:r>
              <a:rPr lang="he-IL" dirty="0" smtClean="0"/>
              <a:t> 0.3/0.3מוטנטי על בסיס עמידות ל-</a:t>
            </a:r>
            <a:r>
              <a:rPr lang="en-US" dirty="0" smtClean="0"/>
              <a:t>TET</a:t>
            </a:r>
            <a:r>
              <a:rPr lang="he-IL" dirty="0" smtClean="0"/>
              <a:t>, </a:t>
            </a:r>
            <a:r>
              <a:rPr lang="he-IL" dirty="0"/>
              <a:t>א</a:t>
            </a:r>
            <a:r>
              <a:rPr lang="he-IL" dirty="0" smtClean="0"/>
              <a:t>ליהם נכניס </a:t>
            </a:r>
            <a:r>
              <a:rPr lang="he-IL" dirty="0" err="1" smtClean="0"/>
              <a:t>באלקטרופרוציה</a:t>
            </a:r>
            <a:r>
              <a:rPr lang="he-IL" dirty="0" smtClean="0"/>
              <a:t> את אחד משני </a:t>
            </a:r>
            <a:r>
              <a:rPr lang="he-IL" dirty="0" err="1" smtClean="0"/>
              <a:t>הפלסמידים</a:t>
            </a:r>
            <a:r>
              <a:rPr lang="he-IL" dirty="0" smtClean="0"/>
              <a:t> (עם אתר הכרה תקין/ אתר הכרה מוטנטי).</a:t>
            </a:r>
          </a:p>
          <a:p>
            <a:pPr marL="0" indent="0">
              <a:buNone/>
            </a:pPr>
            <a:endParaRPr lang="he-IL" dirty="0" smtClean="0"/>
          </a:p>
          <a:p>
            <a:endParaRPr lang="he-IL" dirty="0" smtClean="0"/>
          </a:p>
          <a:p>
            <a:endParaRPr lang="he-IL" dirty="0" smtClean="0"/>
          </a:p>
          <a:p>
            <a:endParaRPr lang="he-IL" dirty="0"/>
          </a:p>
          <a:p>
            <a:endParaRPr lang="en-US" dirty="0"/>
          </a:p>
        </p:txBody>
      </p:sp>
    </p:spTree>
    <p:extLst>
      <p:ext uri="{BB962C8B-B14F-4D97-AF65-F5344CB8AC3E}">
        <p14:creationId xmlns:p14="http://schemas.microsoft.com/office/powerpoint/2010/main" val="1172062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תוצאות חלק א'</a:t>
            </a:r>
            <a:endParaRPr lang="en-US" dirty="0"/>
          </a:p>
        </p:txBody>
      </p:sp>
      <p:pic>
        <p:nvPicPr>
          <p:cNvPr id="4" name="תמונה 5" descr="D:\קורסים\2020 b\פרויקט מחקר\מורן\תמונות\חלק א'\transformation TET.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4239" y="1152983"/>
            <a:ext cx="7159902" cy="4578116"/>
          </a:xfrm>
          <a:prstGeom prst="rect">
            <a:avLst/>
          </a:prstGeom>
          <a:noFill/>
          <a:ln>
            <a:noFill/>
          </a:ln>
        </p:spPr>
      </p:pic>
      <p:sp>
        <p:nvSpPr>
          <p:cNvPr id="5" name="מציין מיקום תוכן 2"/>
          <p:cNvSpPr txBox="1">
            <a:spLocks/>
          </p:cNvSpPr>
          <p:nvPr/>
        </p:nvSpPr>
        <p:spPr>
          <a:xfrm>
            <a:off x="8049296" y="1535618"/>
            <a:ext cx="3627857" cy="419548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dirty="0" smtClean="0"/>
              <a:t>ניתן לראות שאין כמעט שום הבדל ביעלות הטרנספורמציה בין 0.3 ל0.3מוטנטי.</a:t>
            </a:r>
          </a:p>
          <a:p>
            <a:endParaRPr lang="he-IL" dirty="0"/>
          </a:p>
          <a:p>
            <a:r>
              <a:rPr lang="he-IL" dirty="0" err="1" smtClean="0"/>
              <a:t>הפסלמידים</a:t>
            </a:r>
            <a:r>
              <a:rPr lang="he-IL" dirty="0" smtClean="0"/>
              <a:t> השונים נשלחו לריצוף ולא היה בהם מוטציות.</a:t>
            </a:r>
            <a:endParaRPr lang="he-IL" dirty="0"/>
          </a:p>
        </p:txBody>
      </p:sp>
    </p:spTree>
    <p:extLst>
      <p:ext uri="{BB962C8B-B14F-4D97-AF65-F5344CB8AC3E}">
        <p14:creationId xmlns:p14="http://schemas.microsoft.com/office/powerpoint/2010/main" val="296472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חלק </a:t>
            </a:r>
            <a:r>
              <a:rPr lang="he-IL" dirty="0"/>
              <a:t>ב</a:t>
            </a:r>
            <a:r>
              <a:rPr lang="he-IL" dirty="0" smtClean="0"/>
              <a:t>' </a:t>
            </a:r>
            <a:endParaRPr lang="he-IL" dirty="0"/>
          </a:p>
        </p:txBody>
      </p:sp>
      <p:sp>
        <p:nvSpPr>
          <p:cNvPr id="3" name="מציין מיקום תוכן 2"/>
          <p:cNvSpPr>
            <a:spLocks noGrp="1"/>
          </p:cNvSpPr>
          <p:nvPr>
            <p:ph idx="1"/>
          </p:nvPr>
        </p:nvSpPr>
        <p:spPr>
          <a:xfrm>
            <a:off x="2455593" y="1853248"/>
            <a:ext cx="8946541" cy="4195481"/>
          </a:xfrm>
        </p:spPr>
        <p:txBody>
          <a:bodyPr/>
          <a:lstStyle/>
          <a:p>
            <a:r>
              <a:rPr lang="he-IL" dirty="0" smtClean="0"/>
              <a:t>אחרי הכישלון בשחזור תוצאות הניסוי הוחלט לבדוק האם </a:t>
            </a:r>
            <a:r>
              <a:rPr lang="he-IL" dirty="0" err="1" smtClean="0"/>
              <a:t>הפלסמידים</a:t>
            </a:r>
            <a:r>
              <a:rPr lang="he-IL" dirty="0" smtClean="0"/>
              <a:t> שסופקו מחברת </a:t>
            </a:r>
            <a:r>
              <a:rPr lang="en-US" dirty="0" smtClean="0"/>
              <a:t>TROBIX</a:t>
            </a:r>
            <a:r>
              <a:rPr lang="he-IL" dirty="0" smtClean="0"/>
              <a:t>  אשר מכילים את מערכת </a:t>
            </a:r>
            <a:r>
              <a:rPr lang="he-IL" dirty="0" err="1" smtClean="0"/>
              <a:t>הקריספר</a:t>
            </a:r>
            <a:r>
              <a:rPr lang="he-IL" dirty="0" smtClean="0"/>
              <a:t> והגנים 0.3/</a:t>
            </a:r>
            <a:r>
              <a:rPr lang="en-US" dirty="0" err="1" smtClean="0"/>
              <a:t>ardA</a:t>
            </a:r>
            <a:r>
              <a:rPr lang="he-IL" dirty="0" smtClean="0"/>
              <a:t> בכלל מסוגלים לעכב את אנזימי רסטריקציה מסוג 1.</a:t>
            </a:r>
          </a:p>
          <a:p>
            <a:r>
              <a:rPr lang="he-IL" dirty="0" smtClean="0"/>
              <a:t>היות והמטרה המרכזית היא לבדוק האם הוספת הגנים 0.3/</a:t>
            </a:r>
            <a:r>
              <a:rPr lang="en-US" dirty="0" err="1" smtClean="0"/>
              <a:t>ardA</a:t>
            </a:r>
            <a:r>
              <a:rPr lang="he-IL" dirty="0" smtClean="0"/>
              <a:t> </a:t>
            </a:r>
            <a:r>
              <a:rPr lang="he-IL" dirty="0" err="1" smtClean="0"/>
              <a:t>לפלסמיד</a:t>
            </a:r>
            <a:r>
              <a:rPr lang="he-IL" dirty="0" smtClean="0"/>
              <a:t> אשר מוכנס </a:t>
            </a:r>
            <a:r>
              <a:rPr lang="he-IL" dirty="0" err="1" smtClean="0"/>
              <a:t>לפאג</a:t>
            </a:r>
            <a:r>
              <a:rPr lang="he-IL" dirty="0" smtClean="0"/>
              <a:t>' ביחד עם מערכת </a:t>
            </a:r>
            <a:r>
              <a:rPr lang="he-IL" dirty="0" err="1" smtClean="0"/>
              <a:t>הקריספר</a:t>
            </a:r>
            <a:r>
              <a:rPr lang="he-IL" dirty="0" smtClean="0"/>
              <a:t> יכול לעכב את אנזימי רסטריקציה מסוג 1 בזמן הדבקת החיידקים. החלטנו לבדוק קודם האם </a:t>
            </a:r>
            <a:r>
              <a:rPr lang="he-IL" dirty="0" err="1" smtClean="0"/>
              <a:t>הפלסמידים</a:t>
            </a:r>
            <a:r>
              <a:rPr lang="he-IL" dirty="0" smtClean="0"/>
              <a:t> שהגיעו מחברת </a:t>
            </a:r>
            <a:r>
              <a:rPr lang="en-US" dirty="0" smtClean="0"/>
              <a:t>TROBIX</a:t>
            </a:r>
            <a:r>
              <a:rPr lang="he-IL" dirty="0" smtClean="0"/>
              <a:t> בכלל מסוגלים לעכב את אנזימי רסטריקציה מסוג 1 כאשר </a:t>
            </a:r>
            <a:r>
              <a:rPr lang="he-IL" dirty="0" err="1" smtClean="0"/>
              <a:t>הפאג</a:t>
            </a:r>
            <a:r>
              <a:rPr lang="he-IL" dirty="0" smtClean="0"/>
              <a:t>' מדביק את החיידק.</a:t>
            </a:r>
          </a:p>
          <a:p>
            <a:endParaRPr lang="he-IL" dirty="0"/>
          </a:p>
          <a:p>
            <a:r>
              <a:rPr lang="he-IL" dirty="0" smtClean="0"/>
              <a:t>לצורך כך נבצע </a:t>
            </a:r>
            <a:r>
              <a:rPr lang="en-US" dirty="0" smtClean="0"/>
              <a:t>plaque assay</a:t>
            </a:r>
            <a:r>
              <a:rPr lang="he-IL" dirty="0" smtClean="0"/>
              <a:t>, ונבדוק את יעילות </a:t>
            </a:r>
            <a:r>
              <a:rPr lang="he-IL" dirty="0" err="1" smtClean="0"/>
              <a:t>הפאג'ים</a:t>
            </a:r>
            <a:r>
              <a:rPr lang="he-IL" dirty="0" smtClean="0"/>
              <a:t> לבצע </a:t>
            </a:r>
            <a:r>
              <a:rPr lang="he-IL" dirty="0" err="1" smtClean="0"/>
              <a:t>טרנסדוקציה</a:t>
            </a:r>
            <a:r>
              <a:rPr lang="he-IL" dirty="0" smtClean="0"/>
              <a:t> כאשר החיידקים מכילים את </a:t>
            </a:r>
            <a:r>
              <a:rPr lang="he-IL" dirty="0" err="1" smtClean="0"/>
              <a:t>הפלסמידים</a:t>
            </a:r>
            <a:r>
              <a:rPr lang="he-IL" dirty="0" smtClean="0"/>
              <a:t> השונים מחברת </a:t>
            </a:r>
            <a:r>
              <a:rPr lang="en-US" dirty="0" smtClean="0"/>
              <a:t>TROBIX</a:t>
            </a:r>
            <a:r>
              <a:rPr lang="he-IL" dirty="0" smtClean="0"/>
              <a:t>.</a:t>
            </a:r>
            <a:endParaRPr lang="he-IL" dirty="0"/>
          </a:p>
        </p:txBody>
      </p:sp>
    </p:spTree>
    <p:extLst>
      <p:ext uri="{BB962C8B-B14F-4D97-AF65-F5344CB8AC3E}">
        <p14:creationId xmlns:p14="http://schemas.microsoft.com/office/powerpoint/2010/main" val="174874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שיטה חלק ב':</a:t>
            </a:r>
            <a:endParaRPr lang="en-US" dirty="0"/>
          </a:p>
        </p:txBody>
      </p:sp>
      <p:sp>
        <p:nvSpPr>
          <p:cNvPr id="3" name="Content Placeholder 2"/>
          <p:cNvSpPr>
            <a:spLocks noGrp="1"/>
          </p:cNvSpPr>
          <p:nvPr>
            <p:ph idx="1"/>
          </p:nvPr>
        </p:nvSpPr>
        <p:spPr>
          <a:xfrm>
            <a:off x="2700292" y="2130191"/>
            <a:ext cx="8946541" cy="4195481"/>
          </a:xfrm>
        </p:spPr>
        <p:txBody>
          <a:bodyPr/>
          <a:lstStyle/>
          <a:p>
            <a:r>
              <a:rPr lang="he-IL" dirty="0" smtClean="0"/>
              <a:t>נשתמש בחיידקים אשר מכילים אנזימי רסטריקציה מסוג 1 (</a:t>
            </a:r>
            <a:r>
              <a:rPr lang="en-US" dirty="0"/>
              <a:t>K12hsdR</a:t>
            </a:r>
            <a:r>
              <a:rPr lang="en-US" dirty="0" smtClean="0"/>
              <a:t>+</a:t>
            </a:r>
            <a:r>
              <a:rPr lang="he-IL" dirty="0" smtClean="0"/>
              <a:t>). לחיידקים אלו נכניס את </a:t>
            </a:r>
            <a:r>
              <a:rPr lang="he-IL" dirty="0" err="1" smtClean="0"/>
              <a:t>הפלסמידים</a:t>
            </a:r>
            <a:r>
              <a:rPr lang="he-IL" dirty="0" smtClean="0"/>
              <a:t> השונים מחברת  </a:t>
            </a:r>
            <a:r>
              <a:rPr lang="en-US" dirty="0" smtClean="0"/>
              <a:t>TROBIX</a:t>
            </a:r>
            <a:r>
              <a:rPr lang="he-IL" dirty="0" smtClean="0"/>
              <a:t> </a:t>
            </a:r>
            <a:r>
              <a:rPr lang="he-IL" dirty="0" err="1" smtClean="0"/>
              <a:t>באלקטרופורציה</a:t>
            </a:r>
            <a:r>
              <a:rPr lang="he-IL" dirty="0" smtClean="0"/>
              <a:t>. את החיידקים נדביק בשני סוגי </a:t>
            </a:r>
            <a:r>
              <a:rPr lang="he-IL" dirty="0" err="1" smtClean="0"/>
              <a:t>פאג</a:t>
            </a:r>
            <a:r>
              <a:rPr lang="he-IL" dirty="0" smtClean="0"/>
              <a:t>', הראשון עם מערכת 0.3 תקינה, </a:t>
            </a:r>
            <a:r>
              <a:rPr lang="he-IL" dirty="0" err="1" smtClean="0"/>
              <a:t>הפאג</a:t>
            </a:r>
            <a:r>
              <a:rPr lang="he-IL" dirty="0" smtClean="0"/>
              <a:t>' השני עם מוטציה בגן של 0.3. </a:t>
            </a:r>
          </a:p>
          <a:p>
            <a:endParaRPr lang="he-IL"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368" y="2724410"/>
            <a:ext cx="10345809" cy="3511600"/>
          </a:xfrm>
          <a:prstGeom prst="rect">
            <a:avLst/>
          </a:prstGeom>
        </p:spPr>
      </p:pic>
    </p:spTree>
    <p:extLst>
      <p:ext uri="{BB962C8B-B14F-4D97-AF65-F5344CB8AC3E}">
        <p14:creationId xmlns:p14="http://schemas.microsoft.com/office/powerpoint/2010/main" val="199712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תוצאות חלק ב'</a:t>
            </a:r>
            <a:endParaRPr lang="he-IL"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627219162"/>
              </p:ext>
            </p:extLst>
          </p:nvPr>
        </p:nvGraphicFramePr>
        <p:xfrm>
          <a:off x="646112" y="1431758"/>
          <a:ext cx="6235952" cy="4740442"/>
        </p:xfrm>
        <a:graphic>
          <a:graphicData uri="http://schemas.openxmlformats.org/drawingml/2006/chart">
            <c:chart xmlns:c="http://schemas.openxmlformats.org/drawingml/2006/chart" xmlns:r="http://schemas.openxmlformats.org/officeDocument/2006/relationships" r:id="rId2"/>
          </a:graphicData>
        </a:graphic>
      </p:graphicFrame>
      <p:sp>
        <p:nvSpPr>
          <p:cNvPr id="13" name="מציין מיקום תוכן 2"/>
          <p:cNvSpPr txBox="1">
            <a:spLocks/>
          </p:cNvSpPr>
          <p:nvPr/>
        </p:nvSpPr>
        <p:spPr>
          <a:xfrm>
            <a:off x="7303168" y="1704238"/>
            <a:ext cx="4451877" cy="419548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he-IL" dirty="0" smtClean="0"/>
              <a:t>ניתן לראות </a:t>
            </a:r>
            <a:r>
              <a:rPr lang="he-IL" dirty="0" err="1" smtClean="0"/>
              <a:t>שהפלסמידים</a:t>
            </a:r>
            <a:r>
              <a:rPr lang="he-IL" dirty="0" smtClean="0"/>
              <a:t> שהכילו את הגנים 0.3/</a:t>
            </a:r>
            <a:r>
              <a:rPr lang="en-US" dirty="0" err="1" smtClean="0"/>
              <a:t>ardA</a:t>
            </a:r>
            <a:r>
              <a:rPr lang="he-IL" dirty="0" smtClean="0"/>
              <a:t> אכן עיכבו את אנזימי רסטריקציה מסוג 1, ויעילות </a:t>
            </a:r>
            <a:r>
              <a:rPr lang="he-IL" dirty="0" err="1" smtClean="0"/>
              <a:t>הטרנסדוקציה</a:t>
            </a:r>
            <a:r>
              <a:rPr lang="he-IL" dirty="0" smtClean="0"/>
              <a:t> היה דומה בין אם </a:t>
            </a:r>
            <a:r>
              <a:rPr lang="he-IL" dirty="0" err="1" smtClean="0"/>
              <a:t>הפאג</a:t>
            </a:r>
            <a:r>
              <a:rPr lang="he-IL" dirty="0" smtClean="0"/>
              <a:t>' הכיל 0.3 תקין או מוטנטי.</a:t>
            </a:r>
          </a:p>
          <a:p>
            <a:r>
              <a:rPr lang="he-IL" dirty="0" smtClean="0"/>
              <a:t>בנוסף </a:t>
            </a:r>
            <a:r>
              <a:rPr lang="he-IL" dirty="0" err="1" smtClean="0"/>
              <a:t>הפלסמיד</a:t>
            </a:r>
            <a:r>
              <a:rPr lang="he-IL" dirty="0" smtClean="0"/>
              <a:t> אשר שימש כביקורת </a:t>
            </a:r>
            <a:r>
              <a:rPr lang="he-IL" b="1" u="sng" dirty="0" smtClean="0"/>
              <a:t>ולא</a:t>
            </a:r>
            <a:r>
              <a:rPr lang="he-IL" dirty="0" smtClean="0"/>
              <a:t> הכיל </a:t>
            </a:r>
            <a:r>
              <a:rPr lang="he-IL" dirty="0"/>
              <a:t>0.3/</a:t>
            </a:r>
            <a:r>
              <a:rPr lang="en-US" dirty="0" err="1" smtClean="0"/>
              <a:t>ardA</a:t>
            </a:r>
            <a:r>
              <a:rPr lang="he-IL" dirty="0" smtClean="0"/>
              <a:t>, יעילות </a:t>
            </a:r>
            <a:r>
              <a:rPr lang="he-IL" dirty="0" err="1" smtClean="0"/>
              <a:t>הטרנסדוקציה</a:t>
            </a:r>
            <a:r>
              <a:rPr lang="he-IL" dirty="0" smtClean="0"/>
              <a:t> נמוך משמעותית </a:t>
            </a:r>
            <a:r>
              <a:rPr lang="he-IL" dirty="0" err="1" smtClean="0"/>
              <a:t>בפאג</a:t>
            </a:r>
            <a:r>
              <a:rPr lang="he-IL" dirty="0" smtClean="0"/>
              <a:t>' 0.3 מוטנטי, לעומת </a:t>
            </a:r>
            <a:r>
              <a:rPr lang="he-IL" dirty="0" err="1" smtClean="0"/>
              <a:t>בפאג</a:t>
            </a:r>
            <a:r>
              <a:rPr lang="he-IL" dirty="0" smtClean="0"/>
              <a:t>' 0.3 התקין.</a:t>
            </a:r>
            <a:endParaRPr lang="he-IL" dirty="0"/>
          </a:p>
        </p:txBody>
      </p:sp>
    </p:spTree>
    <p:extLst>
      <p:ext uri="{BB962C8B-B14F-4D97-AF65-F5344CB8AC3E}">
        <p14:creationId xmlns:p14="http://schemas.microsoft.com/office/powerpoint/2010/main" val="324298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82995" y="440686"/>
            <a:ext cx="9404723" cy="1400530"/>
          </a:xfrm>
        </p:spPr>
        <p:txBody>
          <a:bodyPr/>
          <a:lstStyle/>
          <a:p>
            <a:pPr algn="r"/>
            <a:r>
              <a:rPr lang="he-IL" dirty="0" smtClean="0"/>
              <a:t>חלק ג'</a:t>
            </a:r>
            <a:endParaRPr lang="he-IL" dirty="0"/>
          </a:p>
        </p:txBody>
      </p:sp>
      <p:sp>
        <p:nvSpPr>
          <p:cNvPr id="3" name="מציין מיקום תוכן 2"/>
          <p:cNvSpPr>
            <a:spLocks noGrp="1"/>
          </p:cNvSpPr>
          <p:nvPr>
            <p:ph idx="1"/>
          </p:nvPr>
        </p:nvSpPr>
        <p:spPr>
          <a:xfrm>
            <a:off x="1167063" y="1992760"/>
            <a:ext cx="9220655" cy="4195481"/>
          </a:xfrm>
        </p:spPr>
        <p:txBody>
          <a:bodyPr/>
          <a:lstStyle/>
          <a:p>
            <a:r>
              <a:rPr lang="he-IL" dirty="0" smtClean="0"/>
              <a:t>לאחר שהצלחנו להוכיח </a:t>
            </a:r>
            <a:r>
              <a:rPr lang="he-IL" dirty="0" err="1" smtClean="0"/>
              <a:t>שהפלסמידים</a:t>
            </a:r>
            <a:r>
              <a:rPr lang="he-IL" dirty="0" smtClean="0"/>
              <a:t> מחברת </a:t>
            </a:r>
            <a:r>
              <a:rPr lang="en-US" dirty="0" smtClean="0"/>
              <a:t>TROBIX</a:t>
            </a:r>
            <a:r>
              <a:rPr lang="he-IL" dirty="0" smtClean="0"/>
              <a:t> מסוגלים לעכב את אנזימי רסטריקציה מסוג 1.  ננסה לבדוק האם </a:t>
            </a:r>
            <a:r>
              <a:rPr lang="he-IL" dirty="0" err="1" smtClean="0"/>
              <a:t>הפלסמידים</a:t>
            </a:r>
            <a:r>
              <a:rPr lang="he-IL" dirty="0" smtClean="0"/>
              <a:t> הללו כאשר נוסיף אותם </a:t>
            </a:r>
            <a:r>
              <a:rPr lang="he-IL" dirty="0" err="1" smtClean="0"/>
              <a:t>לפאג'ים</a:t>
            </a:r>
            <a:r>
              <a:rPr lang="he-IL" dirty="0" smtClean="0"/>
              <a:t> מסוגלים להדביק את החיידק  ,להקנות לו עמידות, וגם לעכב את אנזימי רסטריקציה מסוג 1. הסיבה שאנו בודקים זאת ולא פגיעה בעמידות של החיידק היא כי אנחנו רוצים לבדוק קודם כל </a:t>
            </a:r>
            <a:r>
              <a:rPr lang="he-IL" dirty="0" err="1" smtClean="0"/>
              <a:t>שהפלסמיד</a:t>
            </a:r>
            <a:r>
              <a:rPr lang="he-IL" dirty="0" smtClean="0"/>
              <a:t> שלנו אשר נמצא בתוך </a:t>
            </a:r>
            <a:r>
              <a:rPr lang="he-IL" dirty="0" err="1" smtClean="0"/>
              <a:t>הפאג</a:t>
            </a:r>
            <a:r>
              <a:rPr lang="he-IL" dirty="0" smtClean="0"/>
              <a:t>' יכול להיכנס באופן טוב לתוך החיידק, לעכב את אנזימי רסטריקציה מסוג 1 ולהתבסס בתוך החיידק. </a:t>
            </a:r>
          </a:p>
        </p:txBody>
      </p:sp>
    </p:spTree>
    <p:extLst>
      <p:ext uri="{BB962C8B-B14F-4D97-AF65-F5344CB8AC3E}">
        <p14:creationId xmlns:p14="http://schemas.microsoft.com/office/powerpoint/2010/main" val="225605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שיטה חלק ג'</a:t>
            </a:r>
            <a:endParaRPr lang="he-IL" dirty="0"/>
          </a:p>
        </p:txBody>
      </p:sp>
      <p:sp>
        <p:nvSpPr>
          <p:cNvPr id="3" name="מציין מיקום תוכן 2"/>
          <p:cNvSpPr>
            <a:spLocks noGrp="1"/>
          </p:cNvSpPr>
          <p:nvPr>
            <p:ph idx="1"/>
          </p:nvPr>
        </p:nvSpPr>
        <p:spPr/>
        <p:txBody>
          <a:bodyPr/>
          <a:lstStyle/>
          <a:p>
            <a:r>
              <a:rPr lang="he-IL" dirty="0" smtClean="0"/>
              <a:t>נכין </a:t>
            </a:r>
            <a:r>
              <a:rPr lang="he-IL" dirty="0" err="1" smtClean="0"/>
              <a:t>פאג'ים</a:t>
            </a:r>
            <a:r>
              <a:rPr lang="he-IL" dirty="0" smtClean="0"/>
              <a:t> אשר מכילים את </a:t>
            </a:r>
            <a:r>
              <a:rPr lang="he-IL" dirty="0" err="1" smtClean="0"/>
              <a:t>הפלסמידים</a:t>
            </a:r>
            <a:r>
              <a:rPr lang="he-IL" dirty="0" smtClean="0"/>
              <a:t> השונים שלא מסוגלים ליצור </a:t>
            </a:r>
            <a:r>
              <a:rPr lang="he-IL" dirty="0" err="1" smtClean="0"/>
              <a:t>ליזיס</a:t>
            </a:r>
            <a:r>
              <a:rPr lang="he-IL" dirty="0" smtClean="0"/>
              <a:t>. נדביק את שני סוגי החיידקים </a:t>
            </a:r>
            <a:r>
              <a:rPr lang="he-IL" dirty="0" err="1" smtClean="0"/>
              <a:t>בפאג'ים</a:t>
            </a:r>
            <a:r>
              <a:rPr lang="he-IL" dirty="0" smtClean="0"/>
              <a:t>, הראשון חיידק </a:t>
            </a:r>
            <a:r>
              <a:rPr lang="en-US" dirty="0" smtClean="0"/>
              <a:t>K12</a:t>
            </a:r>
            <a:r>
              <a:rPr lang="he-IL" dirty="0" smtClean="0"/>
              <a:t> שמכיל אנזים רסטריקציה מסוג 1, והשני </a:t>
            </a:r>
            <a:r>
              <a:rPr lang="en-US" dirty="0" smtClean="0"/>
              <a:t>BW25113 </a:t>
            </a:r>
            <a:r>
              <a:rPr lang="he-IL" dirty="0"/>
              <a:t> </a:t>
            </a:r>
            <a:r>
              <a:rPr lang="he-IL" dirty="0" smtClean="0"/>
              <a:t>שלא מכיל אנזים רסטריקציה מסוג 1.</a:t>
            </a:r>
          </a:p>
          <a:p>
            <a:endParaRPr lang="he-IL"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312" y="3270325"/>
            <a:ext cx="7773074" cy="3286029"/>
          </a:xfrm>
          <a:prstGeom prst="rect">
            <a:avLst/>
          </a:prstGeom>
        </p:spPr>
      </p:pic>
    </p:spTree>
    <p:extLst>
      <p:ext uri="{BB962C8B-B14F-4D97-AF65-F5344CB8AC3E}">
        <p14:creationId xmlns:p14="http://schemas.microsoft.com/office/powerpoint/2010/main" val="357651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תוצאות חלק ג'</a:t>
            </a:r>
            <a:endParaRPr lang="he-IL" dirty="0"/>
          </a:p>
        </p:txBody>
      </p:sp>
      <p:sp>
        <p:nvSpPr>
          <p:cNvPr id="3" name="מציין מיקום תוכן 2"/>
          <p:cNvSpPr>
            <a:spLocks noGrp="1"/>
          </p:cNvSpPr>
          <p:nvPr>
            <p:ph idx="1"/>
          </p:nvPr>
        </p:nvSpPr>
        <p:spPr>
          <a:xfrm>
            <a:off x="7652084" y="1853248"/>
            <a:ext cx="4490977" cy="4195481"/>
          </a:xfrm>
        </p:spPr>
        <p:txBody>
          <a:bodyPr/>
          <a:lstStyle/>
          <a:p>
            <a:r>
              <a:rPr lang="he-IL" dirty="0" smtClean="0"/>
              <a:t>ניתן לראות שאין הבדל </a:t>
            </a:r>
            <a:r>
              <a:rPr lang="he-IL" dirty="0" err="1" smtClean="0"/>
              <a:t>בטרנסדוקציה</a:t>
            </a:r>
            <a:r>
              <a:rPr lang="he-IL" dirty="0" smtClean="0"/>
              <a:t> בין </a:t>
            </a:r>
            <a:r>
              <a:rPr lang="he-IL" dirty="0" err="1" smtClean="0"/>
              <a:t>הפלסמידים</a:t>
            </a:r>
            <a:r>
              <a:rPr lang="he-IL" dirty="0" smtClean="0"/>
              <a:t> השונים. כלומר כאשר השתמשנו </a:t>
            </a:r>
            <a:r>
              <a:rPr lang="he-IL" dirty="0" err="1" smtClean="0"/>
              <a:t>בפאג</a:t>
            </a:r>
            <a:r>
              <a:rPr lang="he-IL" dirty="0" smtClean="0"/>
              <a:t>' אשר מכיל את פלסמידים עם הגנים 0.3/</a:t>
            </a:r>
            <a:r>
              <a:rPr lang="en-US" dirty="0" err="1" smtClean="0"/>
              <a:t>ardA</a:t>
            </a:r>
            <a:r>
              <a:rPr lang="he-IL" dirty="0" smtClean="0"/>
              <a:t> לעומת </a:t>
            </a:r>
            <a:r>
              <a:rPr lang="he-IL" dirty="0" err="1" smtClean="0"/>
              <a:t>הפאג</a:t>
            </a:r>
            <a:r>
              <a:rPr lang="he-IL" dirty="0" smtClean="0"/>
              <a:t>' שמכיל את </a:t>
            </a:r>
            <a:r>
              <a:rPr lang="he-IL" dirty="0" err="1" smtClean="0"/>
              <a:t>פלסמיד</a:t>
            </a:r>
            <a:r>
              <a:rPr lang="he-IL" dirty="0" smtClean="0"/>
              <a:t> הביקורת, לא ראינו הבדל </a:t>
            </a:r>
            <a:r>
              <a:rPr lang="he-IL" dirty="0" err="1" smtClean="0"/>
              <a:t>בטרנסודקציה</a:t>
            </a:r>
            <a:r>
              <a:rPr lang="he-IL" dirty="0" smtClean="0"/>
              <a:t> בין החיידקים אשר הכילו אנזים רסטריקציה מסוג 1 (</a:t>
            </a:r>
            <a:r>
              <a:rPr lang="en-US" dirty="0" smtClean="0"/>
              <a:t>K12</a:t>
            </a:r>
            <a:r>
              <a:rPr lang="he-IL" dirty="0" smtClean="0"/>
              <a:t>) לעומת החיידק שלא הכיל (</a:t>
            </a:r>
            <a:r>
              <a:rPr lang="en-US" dirty="0" smtClean="0"/>
              <a:t>BW25113</a:t>
            </a:r>
            <a:r>
              <a:rPr lang="he-IL" dirty="0" smtClean="0"/>
              <a:t>).</a:t>
            </a:r>
          </a:p>
          <a:p>
            <a:pPr marL="0" indent="0">
              <a:buNone/>
            </a:pPr>
            <a:endParaRPr lang="he-IL" dirty="0"/>
          </a:p>
        </p:txBody>
      </p:sp>
      <p:graphicFrame>
        <p:nvGraphicFramePr>
          <p:cNvPr id="4" name="Chart 3"/>
          <p:cNvGraphicFramePr/>
          <p:nvPr>
            <p:extLst>
              <p:ext uri="{D42A27DB-BD31-4B8C-83A1-F6EECF244321}">
                <p14:modId xmlns:p14="http://schemas.microsoft.com/office/powerpoint/2010/main" val="3610443104"/>
              </p:ext>
            </p:extLst>
          </p:nvPr>
        </p:nvGraphicFramePr>
        <p:xfrm>
          <a:off x="438568" y="1066349"/>
          <a:ext cx="7393990" cy="5442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530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95" y="344434"/>
            <a:ext cx="9404723" cy="1400530"/>
          </a:xfrm>
        </p:spPr>
        <p:txBody>
          <a:bodyPr/>
          <a:lstStyle/>
          <a:p>
            <a:pPr algn="r"/>
            <a:r>
              <a:rPr lang="he-IL" dirty="0" smtClean="0"/>
              <a:t>דיון ומסקנות</a:t>
            </a:r>
            <a:endParaRPr lang="en-US" dirty="0"/>
          </a:p>
        </p:txBody>
      </p:sp>
      <p:sp>
        <p:nvSpPr>
          <p:cNvPr id="3" name="Content Placeholder 2"/>
          <p:cNvSpPr>
            <a:spLocks noGrp="1"/>
          </p:cNvSpPr>
          <p:nvPr>
            <p:ph idx="1"/>
          </p:nvPr>
        </p:nvSpPr>
        <p:spPr>
          <a:xfrm>
            <a:off x="2390691" y="1896508"/>
            <a:ext cx="8946541" cy="4195481"/>
          </a:xfrm>
        </p:spPr>
        <p:txBody>
          <a:bodyPr/>
          <a:lstStyle/>
          <a:p>
            <a:r>
              <a:rPr lang="he-IL" dirty="0" smtClean="0"/>
              <a:t>התוצאות שהתקבלו הם אינם חד משמעיות מצד אחד כאשר היה זמן </a:t>
            </a:r>
            <a:r>
              <a:rPr lang="he-IL" dirty="0" err="1" smtClean="0"/>
              <a:t>לפלסמידים</a:t>
            </a:r>
            <a:r>
              <a:rPr lang="he-IL" dirty="0" smtClean="0"/>
              <a:t> להתבסס בחיידק הם אכן הצליחו לעכב אנזימי רסטריקציה מסוג 1 ויעילות הדבקת </a:t>
            </a:r>
            <a:r>
              <a:rPr lang="he-IL" dirty="0" err="1" smtClean="0"/>
              <a:t>הפאג'ים</a:t>
            </a:r>
            <a:r>
              <a:rPr lang="he-IL" dirty="0" smtClean="0"/>
              <a:t> עלתה. לעומת זאת כאשר ניסינו להשתמש באותם פלסמידים כאשר הם נמצאים כבר בתוך </a:t>
            </a:r>
            <a:r>
              <a:rPr lang="he-IL" dirty="0" err="1" smtClean="0"/>
              <a:t>הפאג</a:t>
            </a:r>
            <a:r>
              <a:rPr lang="he-IL" dirty="0"/>
              <a:t>'</a:t>
            </a:r>
            <a:r>
              <a:rPr lang="he-IL" dirty="0" smtClean="0"/>
              <a:t> ושהם גם ידביקו וגם יעכבו את אנזימי רסטריקציה מסוג 1, אז לא ראינו הבדל בין </a:t>
            </a:r>
            <a:r>
              <a:rPr lang="he-IL" dirty="0" err="1" smtClean="0"/>
              <a:t>הפלסמידים</a:t>
            </a:r>
            <a:r>
              <a:rPr lang="he-IL" dirty="0" smtClean="0"/>
              <a:t>.</a:t>
            </a:r>
          </a:p>
          <a:p>
            <a:pPr marL="0" indent="0">
              <a:buNone/>
            </a:pPr>
            <a:endParaRPr lang="he-IL" dirty="0" smtClean="0"/>
          </a:p>
          <a:p>
            <a:r>
              <a:rPr lang="he-IL" dirty="0" smtClean="0"/>
              <a:t>קיים צורך בלהבין האם הקושי </a:t>
            </a:r>
            <a:r>
              <a:rPr lang="he-IL" dirty="0" err="1" smtClean="0"/>
              <a:t>בפלסמידים</a:t>
            </a:r>
            <a:r>
              <a:rPr lang="he-IL" dirty="0" smtClean="0"/>
              <a:t> אלו כאשר הם נמצאים בתוך </a:t>
            </a:r>
            <a:r>
              <a:rPr lang="he-IL" dirty="0" err="1" smtClean="0"/>
              <a:t>הפאג</a:t>
            </a:r>
            <a:r>
              <a:rPr lang="he-IL" dirty="0" smtClean="0"/>
              <a:t>' לעכב את אנזימי רסטריקציה מסוג 1 בזמן הדבקה, נובע מכך שאין מספיק זמן </a:t>
            </a:r>
            <a:r>
              <a:rPr lang="he-IL" dirty="0" err="1" smtClean="0"/>
              <a:t>לפלסמיד</a:t>
            </a:r>
            <a:r>
              <a:rPr lang="he-IL" dirty="0" smtClean="0"/>
              <a:t> לבטא את החלבונים </a:t>
            </a:r>
            <a:r>
              <a:rPr lang="en-US" dirty="0" smtClean="0"/>
              <a:t>OCR</a:t>
            </a:r>
            <a:r>
              <a:rPr lang="he-IL" dirty="0" smtClean="0"/>
              <a:t>/</a:t>
            </a:r>
            <a:r>
              <a:rPr lang="en-US" dirty="0" err="1" smtClean="0"/>
              <a:t>ArdA</a:t>
            </a:r>
            <a:r>
              <a:rPr lang="he-IL" dirty="0" smtClean="0"/>
              <a:t> או שיש סיבה אחרת לא ידועה.</a:t>
            </a:r>
          </a:p>
        </p:txBody>
      </p:sp>
    </p:spTree>
    <p:extLst>
      <p:ext uri="{BB962C8B-B14F-4D97-AF65-F5344CB8AC3E}">
        <p14:creationId xmlns:p14="http://schemas.microsoft.com/office/powerpoint/2010/main" val="119736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תוכן עניינים: </a:t>
            </a:r>
            <a:endParaRPr lang="he-IL" dirty="0"/>
          </a:p>
        </p:txBody>
      </p:sp>
      <p:sp>
        <p:nvSpPr>
          <p:cNvPr id="3" name="מציין מיקום תוכן 2"/>
          <p:cNvSpPr>
            <a:spLocks noGrp="1"/>
          </p:cNvSpPr>
          <p:nvPr>
            <p:ph idx="1"/>
          </p:nvPr>
        </p:nvSpPr>
        <p:spPr/>
        <p:txBody>
          <a:bodyPr>
            <a:normAutofit/>
          </a:bodyPr>
          <a:lstStyle/>
          <a:p>
            <a:r>
              <a:rPr lang="he-IL" sz="3000" dirty="0" smtClean="0"/>
              <a:t>מבוא</a:t>
            </a:r>
          </a:p>
          <a:p>
            <a:r>
              <a:rPr lang="he-IL" sz="3000" dirty="0" smtClean="0"/>
              <a:t>מטרת מחקר</a:t>
            </a:r>
          </a:p>
          <a:p>
            <a:r>
              <a:rPr lang="he-IL" sz="3000" dirty="0" smtClean="0"/>
              <a:t>שיטות</a:t>
            </a:r>
          </a:p>
          <a:p>
            <a:r>
              <a:rPr lang="he-IL" sz="3000" dirty="0" smtClean="0"/>
              <a:t>תוצאות</a:t>
            </a:r>
          </a:p>
          <a:p>
            <a:r>
              <a:rPr lang="he-IL" sz="3000" dirty="0" smtClean="0"/>
              <a:t>דיון</a:t>
            </a:r>
          </a:p>
          <a:p>
            <a:r>
              <a:rPr lang="he-IL" sz="3000" dirty="0" smtClean="0"/>
              <a:t>סיכום</a:t>
            </a:r>
            <a:endParaRPr lang="he-IL" sz="3000" dirty="0"/>
          </a:p>
        </p:txBody>
      </p:sp>
    </p:spTree>
    <p:extLst>
      <p:ext uri="{BB962C8B-B14F-4D97-AF65-F5344CB8AC3E}">
        <p14:creationId xmlns:p14="http://schemas.microsoft.com/office/powerpoint/2010/main" val="3488623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342" y="224118"/>
            <a:ext cx="9404723" cy="1400530"/>
          </a:xfrm>
        </p:spPr>
        <p:txBody>
          <a:bodyPr/>
          <a:lstStyle/>
          <a:p>
            <a:pPr algn="r"/>
            <a:r>
              <a:rPr lang="he-IL" dirty="0" smtClean="0"/>
              <a:t>דיון ומסקנות</a:t>
            </a:r>
            <a:endParaRPr lang="en-US" dirty="0"/>
          </a:p>
        </p:txBody>
      </p:sp>
      <p:sp>
        <p:nvSpPr>
          <p:cNvPr id="3" name="Content Placeholder 2"/>
          <p:cNvSpPr>
            <a:spLocks noGrp="1"/>
          </p:cNvSpPr>
          <p:nvPr>
            <p:ph idx="1"/>
          </p:nvPr>
        </p:nvSpPr>
        <p:spPr>
          <a:xfrm>
            <a:off x="2150059" y="2662519"/>
            <a:ext cx="8946541" cy="4195481"/>
          </a:xfrm>
        </p:spPr>
        <p:txBody>
          <a:bodyPr/>
          <a:lstStyle/>
          <a:p>
            <a:r>
              <a:rPr lang="he-IL" dirty="0" smtClean="0"/>
              <a:t>היות </a:t>
            </a:r>
            <a:r>
              <a:rPr lang="he-IL" dirty="0" err="1" smtClean="0"/>
              <a:t>והפלסמידים</a:t>
            </a:r>
            <a:r>
              <a:rPr lang="he-IL" dirty="0" smtClean="0"/>
              <a:t> נוצרו על ידי חברת </a:t>
            </a:r>
            <a:r>
              <a:rPr lang="en-US" dirty="0" smtClean="0"/>
              <a:t>TROBIX</a:t>
            </a:r>
            <a:r>
              <a:rPr lang="he-IL" dirty="0"/>
              <a:t> </a:t>
            </a:r>
            <a:r>
              <a:rPr lang="he-IL" dirty="0" smtClean="0"/>
              <a:t>והם לא </a:t>
            </a:r>
            <a:r>
              <a:rPr lang="he-IL" dirty="0" err="1" smtClean="0"/>
              <a:t>הפלסמידים</a:t>
            </a:r>
            <a:r>
              <a:rPr lang="he-IL" dirty="0" smtClean="0"/>
              <a:t> הטבעיים שקיימים אז ייתכן שהמקטע של הגן 0.3 אינו בהכרח בין הראשונים להיכנס לחיידק (בדומה למצב הטבעי), ואין לו מספיק זמן להתבסס. מחקר המשך שכדאי לעשות הוא לשנות את מיקום הגן 0.3 על גבי </a:t>
            </a:r>
            <a:r>
              <a:rPr lang="he-IL" dirty="0" err="1" smtClean="0"/>
              <a:t>הפלסמיד</a:t>
            </a:r>
            <a:r>
              <a:rPr lang="he-IL" dirty="0" smtClean="0"/>
              <a:t> ולראות אם זה מעלה את יעילות </a:t>
            </a:r>
            <a:r>
              <a:rPr lang="he-IL" dirty="0" err="1" smtClean="0"/>
              <a:t>הטרנסדוקציה</a:t>
            </a:r>
            <a:r>
              <a:rPr lang="he-IL" dirty="0" smtClean="0"/>
              <a:t>.</a:t>
            </a:r>
          </a:p>
          <a:p>
            <a:pPr marL="0" indent="0">
              <a:buNone/>
            </a:pPr>
            <a:endParaRPr lang="he-IL" dirty="0" smtClean="0"/>
          </a:p>
          <a:p>
            <a:endParaRPr lang="en-US" dirty="0"/>
          </a:p>
        </p:txBody>
      </p:sp>
    </p:spTree>
    <p:extLst>
      <p:ext uri="{BB962C8B-B14F-4D97-AF65-F5344CB8AC3E}">
        <p14:creationId xmlns:p14="http://schemas.microsoft.com/office/powerpoint/2010/main" val="2408418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סיכום</a:t>
            </a:r>
            <a:endParaRPr lang="en-US" dirty="0"/>
          </a:p>
        </p:txBody>
      </p:sp>
      <p:sp>
        <p:nvSpPr>
          <p:cNvPr id="3" name="Content Placeholder 2"/>
          <p:cNvSpPr>
            <a:spLocks noGrp="1"/>
          </p:cNvSpPr>
          <p:nvPr>
            <p:ph idx="1"/>
          </p:nvPr>
        </p:nvSpPr>
        <p:spPr>
          <a:xfrm>
            <a:off x="2414754" y="1728065"/>
            <a:ext cx="8946541" cy="4195481"/>
          </a:xfrm>
        </p:spPr>
        <p:txBody>
          <a:bodyPr/>
          <a:lstStyle/>
          <a:p>
            <a:r>
              <a:rPr lang="he-IL" dirty="0" smtClean="0"/>
              <a:t>בניסויים שביצענו ראינו שתחת תנאים מסוימים החלבונים </a:t>
            </a:r>
            <a:r>
              <a:rPr lang="en-US" dirty="0" smtClean="0"/>
              <a:t>OCR</a:t>
            </a:r>
            <a:r>
              <a:rPr lang="he-IL" dirty="0" smtClean="0"/>
              <a:t>/</a:t>
            </a:r>
            <a:r>
              <a:rPr lang="en-US" dirty="0" err="1" smtClean="0"/>
              <a:t>ArdA</a:t>
            </a:r>
            <a:r>
              <a:rPr lang="he-IL" dirty="0" smtClean="0"/>
              <a:t> אכן מסוגלים לעכב אנזימי רסטריקציה מסוג 1, כאשר יש מספיק זמן </a:t>
            </a:r>
            <a:r>
              <a:rPr lang="he-IL" dirty="0" err="1" smtClean="0"/>
              <a:t>לפלסמידים</a:t>
            </a:r>
            <a:r>
              <a:rPr lang="he-IL" dirty="0" smtClean="0"/>
              <a:t> להתבסס והם נמצאים כבר בתוך החיידק בזמן הדבקת </a:t>
            </a:r>
            <a:r>
              <a:rPr lang="he-IL" dirty="0" err="1" smtClean="0"/>
              <a:t>הפאג</a:t>
            </a:r>
            <a:r>
              <a:rPr lang="he-IL" dirty="0" smtClean="0"/>
              <a:t>'. לעומת זאת כאשר </a:t>
            </a:r>
            <a:r>
              <a:rPr lang="he-IL" dirty="0" err="1" smtClean="0"/>
              <a:t>הפלסמידים</a:t>
            </a:r>
            <a:r>
              <a:rPr lang="he-IL" dirty="0" smtClean="0"/>
              <a:t> נמצאים בתוך </a:t>
            </a:r>
            <a:r>
              <a:rPr lang="he-IL" dirty="0" err="1" smtClean="0"/>
              <a:t>הפאג'ים</a:t>
            </a:r>
            <a:r>
              <a:rPr lang="he-IL" dirty="0" smtClean="0"/>
              <a:t> יכולתם הן להדביק והן לעכב את אנזימי רסטריקציה מסוג 1 הוא דל מאוד. </a:t>
            </a:r>
          </a:p>
          <a:p>
            <a:r>
              <a:rPr lang="he-IL" dirty="0" smtClean="0"/>
              <a:t>בנוסף פלסמידים אשר מכילים 0.3 עם עמידות ל</a:t>
            </a:r>
            <a:r>
              <a:rPr lang="en-US" dirty="0" smtClean="0"/>
              <a:t>TET</a:t>
            </a:r>
            <a:r>
              <a:rPr lang="he-IL" dirty="0" smtClean="0"/>
              <a:t> לא ראינו יכולת שלהם לעכב את אנזימי רסטריקציה מסוג 1 בהקשרים של טרנספורמציה.</a:t>
            </a:r>
          </a:p>
          <a:p>
            <a:pPr marL="0" indent="0">
              <a:buNone/>
            </a:pPr>
            <a:endParaRPr lang="he-IL" dirty="0" smtClean="0"/>
          </a:p>
          <a:p>
            <a:r>
              <a:rPr lang="he-IL" dirty="0" smtClean="0"/>
              <a:t>יש צורך במחקר נוסף על מנת להבין את מלוא הפוטנציאל של החלבונים  </a:t>
            </a:r>
            <a:r>
              <a:rPr lang="en-US" dirty="0"/>
              <a:t>OCR</a:t>
            </a:r>
            <a:r>
              <a:rPr lang="he-IL" dirty="0"/>
              <a:t>/</a:t>
            </a:r>
            <a:r>
              <a:rPr lang="en-US" dirty="0" err="1"/>
              <a:t>ArdA</a:t>
            </a:r>
            <a:r>
              <a:rPr lang="he-IL" dirty="0" smtClean="0"/>
              <a:t> ביכולת שלהם לעכב אנזימי רסטריקציה מסוג 1 בכלל, ובפרט בהקשר של הדבקה עם </a:t>
            </a:r>
            <a:r>
              <a:rPr lang="he-IL" dirty="0" err="1" smtClean="0"/>
              <a:t>פאג'ים</a:t>
            </a:r>
            <a:r>
              <a:rPr lang="he-IL" dirty="0" smtClean="0"/>
              <a:t>. </a:t>
            </a:r>
            <a:endParaRPr lang="en-US" dirty="0"/>
          </a:p>
        </p:txBody>
      </p:sp>
    </p:spTree>
    <p:extLst>
      <p:ext uri="{BB962C8B-B14F-4D97-AF65-F5344CB8AC3E}">
        <p14:creationId xmlns:p14="http://schemas.microsoft.com/office/powerpoint/2010/main" val="3598691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מבוא: אנזימי רסטריקציה מסוג 1</a:t>
            </a:r>
            <a:endParaRPr lang="he-IL" dirty="0"/>
          </a:p>
        </p:txBody>
      </p:sp>
      <p:sp>
        <p:nvSpPr>
          <p:cNvPr id="3" name="מציין מיקום תוכן 2"/>
          <p:cNvSpPr>
            <a:spLocks noGrp="1"/>
          </p:cNvSpPr>
          <p:nvPr>
            <p:ph idx="1"/>
          </p:nvPr>
        </p:nvSpPr>
        <p:spPr/>
        <p:txBody>
          <a:bodyPr/>
          <a:lstStyle/>
          <a:p>
            <a:r>
              <a:rPr lang="he-IL" dirty="0"/>
              <a:t>אנזימי רסטריקציה </a:t>
            </a:r>
            <a:r>
              <a:rPr lang="he-IL" dirty="0" smtClean="0"/>
              <a:t>מסוג 1 הם מערכת הגנה </a:t>
            </a:r>
            <a:r>
              <a:rPr lang="he-IL" dirty="0"/>
              <a:t>שבה חיידקים מתגוננים מפני נגיפים ודנ"א </a:t>
            </a:r>
            <a:r>
              <a:rPr lang="he-IL" dirty="0" smtClean="0"/>
              <a:t>זר.</a:t>
            </a:r>
          </a:p>
          <a:p>
            <a:endParaRPr lang="he-IL" dirty="0"/>
          </a:p>
          <a:p>
            <a:pPr marL="0" indent="0">
              <a:buNone/>
            </a:pPr>
            <a:endParaRPr lang="he-IL" dirty="0" smtClean="0"/>
          </a:p>
          <a:p>
            <a:r>
              <a:rPr lang="he-IL" dirty="0" smtClean="0"/>
              <a:t>הקומפלקס של אנזימי רסטריקציה מסוג 1 </a:t>
            </a:r>
            <a:r>
              <a:rPr lang="en-US" dirty="0"/>
              <a:t>(R2M2S)</a:t>
            </a:r>
            <a:r>
              <a:rPr lang="he-IL" dirty="0" smtClean="0"/>
              <a:t> מזהה תבניות </a:t>
            </a:r>
            <a:r>
              <a:rPr lang="he-IL" dirty="0" err="1" smtClean="0"/>
              <a:t>מתילאציה</a:t>
            </a:r>
            <a:r>
              <a:rPr lang="he-IL" dirty="0" smtClean="0"/>
              <a:t>, וכאשר אין תבנית שתואמת את זו של החיידק אז אנזים רסטריקציה מסוג 1 חותך את הדו גדיל של הדנ"א הזר במקום לא ספציפי.</a:t>
            </a:r>
          </a:p>
        </p:txBody>
      </p:sp>
    </p:spTree>
    <p:extLst>
      <p:ext uri="{BB962C8B-B14F-4D97-AF65-F5344CB8AC3E}">
        <p14:creationId xmlns:p14="http://schemas.microsoft.com/office/powerpoint/2010/main" val="401102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695" y="1086248"/>
            <a:ext cx="3662065" cy="5105874"/>
          </a:xfrm>
        </p:spPr>
        <p:txBody>
          <a:bodyPr/>
          <a:lstStyle/>
          <a:p>
            <a:pPr algn="r"/>
            <a:r>
              <a:rPr lang="he-IL" sz="2000" dirty="0" smtClean="0"/>
              <a:t>תיאור סכמתי של פעילות הקומפלקס אנזימי רסטריקציה מסוג 1.</a:t>
            </a:r>
            <a:br>
              <a:rPr lang="he-IL" sz="2000" dirty="0" smtClean="0"/>
            </a:br>
            <a:r>
              <a:rPr lang="he-IL" sz="2000" dirty="0" smtClean="0"/>
              <a:t>בשלב הראשון יש אינטראקציה בין תת יחידה </a:t>
            </a:r>
            <a:r>
              <a:rPr lang="en-US" sz="2000" dirty="0" smtClean="0"/>
              <a:t>S</a:t>
            </a:r>
            <a:r>
              <a:rPr lang="he-IL" sz="2000" dirty="0" smtClean="0"/>
              <a:t> לדנ"א. אם לשני הגדילים יש קבוצת מתיל אז הקומפלקס משתחרר.</a:t>
            </a:r>
            <a:br>
              <a:rPr lang="he-IL" sz="2000" dirty="0" smtClean="0"/>
            </a:br>
            <a:r>
              <a:rPr lang="he-IL" sz="2000" dirty="0" smtClean="0"/>
              <a:t>אם רק לגדיל אחד יש קבוצת מתיל אז תת היחידה </a:t>
            </a:r>
            <a:r>
              <a:rPr lang="en-US" sz="2000" dirty="0" smtClean="0"/>
              <a:t>M</a:t>
            </a:r>
            <a:r>
              <a:rPr lang="he-IL" sz="2000" dirty="0" smtClean="0"/>
              <a:t> תוסיף קבוצת מתיל בגדיל החסר, והקומפלקס ישתחרר.</a:t>
            </a:r>
            <a:br>
              <a:rPr lang="he-IL" sz="2000" dirty="0" smtClean="0"/>
            </a:br>
            <a:r>
              <a:rPr lang="he-IL" sz="2000" dirty="0" smtClean="0"/>
              <a:t>אם אין קבוצת מתיל באף אחד מהגדילים אז מתבצע חיתוך דו גדילי במקום לא ספציפי בעזרת תת יחידות </a:t>
            </a:r>
            <a:r>
              <a:rPr lang="en-US" sz="2000" dirty="0" smtClean="0"/>
              <a:t>R</a:t>
            </a:r>
            <a:r>
              <a:rPr lang="he-IL" sz="2000" dirty="0" smtClean="0"/>
              <a:t>.</a:t>
            </a:r>
            <a:br>
              <a:rPr lang="he-IL" sz="2000" dirty="0" smtClean="0"/>
            </a:br>
            <a:r>
              <a:rPr lang="he-IL" sz="2000" dirty="0"/>
              <a:t/>
            </a:r>
            <a:br>
              <a:rPr lang="he-IL" sz="2000" dirty="0"/>
            </a:br>
            <a:r>
              <a:rPr lang="he-IL" sz="2000" dirty="0" smtClean="0"/>
              <a:t/>
            </a:r>
            <a:br>
              <a:rPr lang="he-IL" sz="2000" dirty="0" smtClean="0"/>
            </a:br>
            <a:r>
              <a:rPr lang="he-IL" sz="2000" dirty="0"/>
              <a:t/>
            </a:r>
            <a:br>
              <a:rPr lang="he-IL" sz="2000" dirty="0"/>
            </a:br>
            <a:r>
              <a:rPr lang="he-IL" sz="2000" dirty="0" smtClean="0"/>
              <a:t/>
            </a:r>
            <a:br>
              <a:rPr lang="he-IL" sz="2000" dirty="0" smtClean="0"/>
            </a:br>
            <a:r>
              <a:rPr lang="he-IL" sz="2000" dirty="0"/>
              <a:t/>
            </a:r>
            <a:br>
              <a:rPr lang="he-IL" sz="2000" dirty="0"/>
            </a:br>
            <a:r>
              <a:rPr lang="he-IL" sz="2000" dirty="0" smtClean="0"/>
              <a:t/>
            </a:r>
            <a:br>
              <a:rPr lang="he-IL" sz="2000" dirty="0" smtClean="0"/>
            </a:br>
            <a:r>
              <a:rPr lang="en-US" sz="1200" dirty="0" err="1"/>
              <a:t>Zavilgelsky</a:t>
            </a:r>
            <a:r>
              <a:rPr lang="en-US" sz="1200" dirty="0"/>
              <a:t>, G. B., &amp; </a:t>
            </a:r>
            <a:r>
              <a:rPr lang="en-US" sz="1200" dirty="0" err="1"/>
              <a:t>Rastorguev</a:t>
            </a:r>
            <a:r>
              <a:rPr lang="en-US" sz="1200" dirty="0"/>
              <a:t>, S. M. (2009).</a:t>
            </a:r>
            <a:r>
              <a:rPr lang="he-IL" sz="1200" dirty="0" smtClean="0"/>
              <a:t/>
            </a:r>
            <a:br>
              <a:rPr lang="he-IL" sz="1200" dirty="0" smtClean="0"/>
            </a:br>
            <a:endParaRPr lang="en-US" sz="1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223836"/>
            <a:ext cx="6415122" cy="5865255"/>
          </a:xfrm>
        </p:spPr>
      </p:pic>
    </p:spTree>
    <p:extLst>
      <p:ext uri="{BB962C8B-B14F-4D97-AF65-F5344CB8AC3E}">
        <p14:creationId xmlns:p14="http://schemas.microsoft.com/office/powerpoint/2010/main" val="283745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מבוא: מערכת </a:t>
            </a:r>
            <a:r>
              <a:rPr lang="he-IL" dirty="0" err="1" smtClean="0"/>
              <a:t>הפאג'ים</a:t>
            </a:r>
            <a:r>
              <a:rPr lang="he-IL" dirty="0" smtClean="0"/>
              <a:t> שבמעבדה </a:t>
            </a:r>
            <a:endParaRPr lang="he-IL" dirty="0"/>
          </a:p>
        </p:txBody>
      </p:sp>
      <p:sp>
        <p:nvSpPr>
          <p:cNvPr id="3" name="מציין מיקום תוכן 2"/>
          <p:cNvSpPr>
            <a:spLocks noGrp="1"/>
          </p:cNvSpPr>
          <p:nvPr>
            <p:ph idx="1"/>
          </p:nvPr>
        </p:nvSpPr>
        <p:spPr/>
        <p:txBody>
          <a:bodyPr/>
          <a:lstStyle/>
          <a:p>
            <a:r>
              <a:rPr lang="he-IL" dirty="0" smtClean="0"/>
              <a:t>במעבדה של פרופ' קימרון (ביחד עם חברת </a:t>
            </a:r>
            <a:r>
              <a:rPr lang="en-US" dirty="0" smtClean="0"/>
              <a:t>TROBIX</a:t>
            </a:r>
            <a:r>
              <a:rPr lang="he-IL" dirty="0" smtClean="0"/>
              <a:t>) מנסים להפוך חיידקים עמידים לאנטיביוטיקה שוב פעם לרגישים על ידי החדרה של </a:t>
            </a:r>
            <a:r>
              <a:rPr lang="he-IL" dirty="0" err="1" smtClean="0"/>
              <a:t>פלסמיד</a:t>
            </a:r>
            <a:r>
              <a:rPr lang="he-IL" dirty="0" smtClean="0"/>
              <a:t> שמכיל את מערכת </a:t>
            </a:r>
            <a:r>
              <a:rPr lang="he-IL" dirty="0" err="1" smtClean="0"/>
              <a:t>הקריספר</a:t>
            </a:r>
            <a:r>
              <a:rPr lang="he-IL" dirty="0" smtClean="0"/>
              <a:t> ביחד עם האזור שמקודד לרצפי הכרה של הגנים לעמידות החיידק.</a:t>
            </a:r>
          </a:p>
          <a:p>
            <a:r>
              <a:rPr lang="he-IL" b="1" dirty="0" err="1" smtClean="0"/>
              <a:t>הפלסמיד</a:t>
            </a:r>
            <a:r>
              <a:rPr lang="he-IL" b="1" dirty="0" smtClean="0"/>
              <a:t> מוחדר לחיידקים בעזרת </a:t>
            </a:r>
            <a:r>
              <a:rPr lang="he-IL" b="1" dirty="0" err="1" smtClean="0"/>
              <a:t>בקטריופאג</a:t>
            </a:r>
            <a:r>
              <a:rPr lang="he-IL" b="1" dirty="0" smtClean="0"/>
              <a:t>'.</a:t>
            </a:r>
          </a:p>
          <a:p>
            <a:r>
              <a:rPr lang="he-IL" dirty="0" smtClean="0"/>
              <a:t>על מנת </a:t>
            </a:r>
            <a:r>
              <a:rPr lang="he-IL" dirty="0" err="1" smtClean="0"/>
              <a:t>שהפלסמידים</a:t>
            </a:r>
            <a:r>
              <a:rPr lang="he-IL" dirty="0" smtClean="0"/>
              <a:t> יקלטו באחוזים גבוהים יש צורך לעכב את אנזימי רסטריקציה מסוג 1.</a:t>
            </a:r>
          </a:p>
          <a:p>
            <a:pPr marL="0" indent="0">
              <a:buNone/>
            </a:pPr>
            <a:endParaRPr lang="he-IL" dirty="0" smtClean="0"/>
          </a:p>
          <a:p>
            <a:endParaRPr lang="he-IL" dirty="0"/>
          </a:p>
        </p:txBody>
      </p:sp>
    </p:spTree>
    <p:extLst>
      <p:ext uri="{BB962C8B-B14F-4D97-AF65-F5344CB8AC3E}">
        <p14:creationId xmlns:p14="http://schemas.microsoft.com/office/powerpoint/2010/main" val="80497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מבוא: חלבונים מעכבי אנזימי רסטריקציה מסוג 1</a:t>
            </a:r>
            <a:endParaRPr lang="he-IL" dirty="0"/>
          </a:p>
        </p:txBody>
      </p:sp>
      <p:sp>
        <p:nvSpPr>
          <p:cNvPr id="3" name="מציין מיקום תוכן 2"/>
          <p:cNvSpPr>
            <a:spLocks noGrp="1"/>
          </p:cNvSpPr>
          <p:nvPr>
            <p:ph idx="1"/>
          </p:nvPr>
        </p:nvSpPr>
        <p:spPr/>
        <p:txBody>
          <a:bodyPr/>
          <a:lstStyle/>
          <a:p>
            <a:r>
              <a:rPr lang="he-IL" dirty="0" smtClean="0"/>
              <a:t>אנחנו נשתמש בשני חלבונים אשר ידועים ביכולת שלהם לעכב אנזימי רסטריקציה. הדרך שבה שני החלבונים עושים זאת היא על ידי היקשרות לתת היחידה </a:t>
            </a:r>
            <a:r>
              <a:rPr lang="en-US" dirty="0" smtClean="0"/>
              <a:t>S</a:t>
            </a:r>
            <a:r>
              <a:rPr lang="he-IL" dirty="0" smtClean="0"/>
              <a:t> . אנזים רסטריקציה מסוג 1 נקשר לחלבון ולא לגנום, החלבון "מוקרב" למען הגנום.</a:t>
            </a:r>
          </a:p>
          <a:p>
            <a:r>
              <a:rPr lang="he-IL" dirty="0" smtClean="0"/>
              <a:t>החלבונים שנשתמש בהם:  </a:t>
            </a:r>
          </a:p>
          <a:p>
            <a:r>
              <a:rPr lang="en-US" dirty="0" smtClean="0"/>
              <a:t>OCR</a:t>
            </a:r>
            <a:r>
              <a:rPr lang="he-IL" dirty="0" smtClean="0"/>
              <a:t> מגיע מהגן 0.3 אצל </a:t>
            </a:r>
            <a:r>
              <a:rPr lang="he-IL" dirty="0" err="1" smtClean="0"/>
              <a:t>בקטריופאג</a:t>
            </a:r>
            <a:r>
              <a:rPr lang="he-IL" dirty="0" smtClean="0"/>
              <a:t>' </a:t>
            </a:r>
            <a:r>
              <a:rPr lang="en-US" dirty="0" smtClean="0"/>
              <a:t>T</a:t>
            </a:r>
            <a:r>
              <a:rPr lang="en-US" dirty="0"/>
              <a:t>7</a:t>
            </a:r>
            <a:r>
              <a:rPr lang="he-IL" dirty="0" smtClean="0"/>
              <a:t>. גן זה הוא בין הראשונים שמוחדר לתוך החיידק ומטרתו לעכב את אנזימי רסטריקציה מסוג 1 על מנת ששאר הגנום של </a:t>
            </a:r>
            <a:r>
              <a:rPr lang="he-IL" dirty="0" err="1" smtClean="0"/>
              <a:t>הפאג</a:t>
            </a:r>
            <a:r>
              <a:rPr lang="he-IL" dirty="0" smtClean="0"/>
              <a:t>' יוכל להיכנס לתוך החיידק. </a:t>
            </a:r>
          </a:p>
          <a:p>
            <a:pPr marL="0" indent="0">
              <a:buNone/>
            </a:pPr>
            <a:endParaRPr lang="en-US" dirty="0" smtClean="0"/>
          </a:p>
          <a:p>
            <a:r>
              <a:rPr lang="en-US" dirty="0" err="1" smtClean="0"/>
              <a:t>ArdA</a:t>
            </a:r>
            <a:r>
              <a:rPr lang="he-IL" dirty="0" smtClean="0"/>
              <a:t> מגיע מהגן </a:t>
            </a:r>
            <a:r>
              <a:rPr lang="en-US" dirty="0" err="1" smtClean="0"/>
              <a:t>ardA</a:t>
            </a:r>
            <a:r>
              <a:rPr lang="he-IL" dirty="0" smtClean="0"/>
              <a:t> מחיידקי  </a:t>
            </a:r>
            <a:r>
              <a:rPr lang="en-US" dirty="0" smtClean="0"/>
              <a:t>E.coli</a:t>
            </a:r>
            <a:r>
              <a:rPr lang="he-IL" dirty="0" smtClean="0"/>
              <a:t>, החלבון נמצא על המקטע המוביל </a:t>
            </a:r>
            <a:r>
              <a:rPr lang="he-IL" dirty="0" err="1" smtClean="0"/>
              <a:t>בפלסמיד</a:t>
            </a:r>
            <a:r>
              <a:rPr lang="he-IL" dirty="0" smtClean="0"/>
              <a:t> אשר מועבר בקוניוגציה  בין חיידקים (</a:t>
            </a:r>
            <a:r>
              <a:rPr lang="en-US" dirty="0"/>
              <a:t>Bacterial </a:t>
            </a:r>
            <a:r>
              <a:rPr lang="en-US" dirty="0" smtClean="0"/>
              <a:t>conjugation</a:t>
            </a:r>
            <a:r>
              <a:rPr lang="he-IL" dirty="0" smtClean="0"/>
              <a:t>). מטרתו לאפשר </a:t>
            </a:r>
            <a:r>
              <a:rPr lang="he-IL" dirty="0" err="1" smtClean="0"/>
              <a:t>לפלסמיד</a:t>
            </a:r>
            <a:r>
              <a:rPr lang="he-IL" dirty="0" smtClean="0"/>
              <a:t> לעבור מחיידק לחיידק מבלי </a:t>
            </a:r>
            <a:r>
              <a:rPr lang="he-IL" dirty="0" err="1" smtClean="0"/>
              <a:t>שהפלסמיד</a:t>
            </a:r>
            <a:r>
              <a:rPr lang="he-IL" dirty="0" smtClean="0"/>
              <a:t> יחתך.</a:t>
            </a:r>
          </a:p>
          <a:p>
            <a:pPr marL="0" indent="0">
              <a:buNone/>
            </a:pPr>
            <a:r>
              <a:rPr lang="he-IL" dirty="0" smtClean="0"/>
              <a:t>	</a:t>
            </a:r>
            <a:endParaRPr lang="he-IL" dirty="0"/>
          </a:p>
          <a:p>
            <a:endParaRPr lang="he-IL" b="1" dirty="0" smtClean="0"/>
          </a:p>
        </p:txBody>
      </p:sp>
    </p:spTree>
    <p:extLst>
      <p:ext uri="{BB962C8B-B14F-4D97-AF65-F5344CB8AC3E}">
        <p14:creationId xmlns:p14="http://schemas.microsoft.com/office/powerpoint/2010/main" val="178780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מבוא: </a:t>
            </a:r>
            <a:r>
              <a:rPr lang="he-IL" dirty="0" err="1" smtClean="0"/>
              <a:t>הפלסמידים</a:t>
            </a:r>
            <a:r>
              <a:rPr lang="he-IL" dirty="0" smtClean="0"/>
              <a:t> מחברת </a:t>
            </a:r>
            <a:r>
              <a:rPr lang="en-US" dirty="0" smtClean="0"/>
              <a:t>TROBIX</a:t>
            </a:r>
            <a:endParaRPr lang="he-IL" dirty="0"/>
          </a:p>
        </p:txBody>
      </p:sp>
      <p:sp>
        <p:nvSpPr>
          <p:cNvPr id="3" name="מציין מיקום תוכן 2"/>
          <p:cNvSpPr>
            <a:spLocks noGrp="1"/>
          </p:cNvSpPr>
          <p:nvPr>
            <p:ph idx="1"/>
          </p:nvPr>
        </p:nvSpPr>
        <p:spPr>
          <a:xfrm>
            <a:off x="1319881" y="1853248"/>
            <a:ext cx="8946541" cy="4195481"/>
          </a:xfrm>
        </p:spPr>
        <p:txBody>
          <a:bodyPr/>
          <a:lstStyle/>
          <a:p>
            <a:pPr marL="0" indent="0">
              <a:buNone/>
            </a:pPr>
            <a:endParaRPr lang="he-IL" dirty="0"/>
          </a:p>
          <a:p>
            <a:r>
              <a:rPr lang="he-IL" dirty="0" smtClean="0"/>
              <a:t>חברת </a:t>
            </a:r>
            <a:r>
              <a:rPr lang="en-US" dirty="0" smtClean="0"/>
              <a:t>TROBIX</a:t>
            </a:r>
            <a:r>
              <a:rPr lang="he-IL" dirty="0" smtClean="0"/>
              <a:t> סיפקה לנו ארבע פלסמידים, כל ארבעת </a:t>
            </a:r>
            <a:r>
              <a:rPr lang="he-IL" dirty="0" err="1" smtClean="0"/>
              <a:t>הפלסמידים</a:t>
            </a:r>
            <a:r>
              <a:rPr lang="he-IL" dirty="0" smtClean="0"/>
              <a:t> מכילים את הגנים של מערכת </a:t>
            </a:r>
            <a:r>
              <a:rPr lang="he-IL" dirty="0" err="1" smtClean="0"/>
              <a:t>הקריספר</a:t>
            </a:r>
            <a:r>
              <a:rPr lang="he-IL" dirty="0" smtClean="0"/>
              <a:t>. </a:t>
            </a:r>
          </a:p>
          <a:p>
            <a:r>
              <a:rPr lang="en-US" dirty="0"/>
              <a:t>pYF57 </a:t>
            </a:r>
            <a:r>
              <a:rPr lang="en-US" dirty="0" err="1"/>
              <a:t>tetR</a:t>
            </a:r>
            <a:r>
              <a:rPr lang="en-US" dirty="0"/>
              <a:t> (</a:t>
            </a:r>
            <a:r>
              <a:rPr lang="en-US" dirty="0" err="1"/>
              <a:t>Trobix</a:t>
            </a:r>
            <a:r>
              <a:rPr lang="en-US" dirty="0" smtClean="0"/>
              <a:t>)</a:t>
            </a:r>
            <a:r>
              <a:rPr lang="he-IL" dirty="0" smtClean="0"/>
              <a:t>: אינו מכיל 0.3/</a:t>
            </a:r>
            <a:r>
              <a:rPr lang="en-US" dirty="0" err="1" smtClean="0"/>
              <a:t>arda</a:t>
            </a:r>
            <a:r>
              <a:rPr lang="he-IL" dirty="0"/>
              <a:t> </a:t>
            </a:r>
            <a:r>
              <a:rPr lang="he-IL" dirty="0" smtClean="0"/>
              <a:t>ישמש אותנו כביקורת.</a:t>
            </a:r>
            <a:endParaRPr lang="he-IL" dirty="0"/>
          </a:p>
          <a:p>
            <a:r>
              <a:rPr lang="en-US" dirty="0"/>
              <a:t>pYF57 </a:t>
            </a:r>
            <a:r>
              <a:rPr lang="en-US" dirty="0" err="1"/>
              <a:t>tetR</a:t>
            </a:r>
            <a:r>
              <a:rPr lang="en-US" dirty="0"/>
              <a:t> </a:t>
            </a:r>
            <a:r>
              <a:rPr lang="en-US" dirty="0" err="1"/>
              <a:t>ArdA</a:t>
            </a:r>
            <a:r>
              <a:rPr lang="en-US" dirty="0"/>
              <a:t> (</a:t>
            </a:r>
            <a:r>
              <a:rPr lang="en-US" dirty="0" err="1"/>
              <a:t>Trobix</a:t>
            </a:r>
            <a:r>
              <a:rPr lang="en-US" dirty="0" smtClean="0"/>
              <a:t>)</a:t>
            </a:r>
            <a:r>
              <a:rPr lang="he-IL" dirty="0" smtClean="0"/>
              <a:t> : מכיל את הגן </a:t>
            </a:r>
            <a:r>
              <a:rPr lang="en-US" dirty="0" err="1" smtClean="0"/>
              <a:t>arda</a:t>
            </a:r>
            <a:endParaRPr lang="he-IL" dirty="0" smtClean="0"/>
          </a:p>
          <a:p>
            <a:r>
              <a:rPr lang="en-US" dirty="0"/>
              <a:t>pYF57 </a:t>
            </a:r>
            <a:r>
              <a:rPr lang="en-US" dirty="0" err="1"/>
              <a:t>tetR</a:t>
            </a:r>
            <a:r>
              <a:rPr lang="en-US" dirty="0"/>
              <a:t> </a:t>
            </a:r>
            <a:r>
              <a:rPr lang="en-US" dirty="0" smtClean="0"/>
              <a:t>gp0.3V2</a:t>
            </a:r>
            <a:r>
              <a:rPr lang="he-IL" dirty="0" smtClean="0"/>
              <a:t> : מכיל את הגן 0.3 עם </a:t>
            </a:r>
            <a:r>
              <a:rPr lang="he-IL" dirty="0" err="1" smtClean="0"/>
              <a:t>הפרומוטר</a:t>
            </a:r>
            <a:r>
              <a:rPr lang="he-IL" dirty="0" smtClean="0"/>
              <a:t> הטבעי שלו </a:t>
            </a:r>
            <a:r>
              <a:rPr lang="en-US" dirty="0" smtClean="0"/>
              <a:t>A3</a:t>
            </a:r>
            <a:r>
              <a:rPr lang="he-IL" dirty="0" smtClean="0"/>
              <a:t>.</a:t>
            </a:r>
          </a:p>
          <a:p>
            <a:r>
              <a:rPr lang="en-US" dirty="0"/>
              <a:t>pYF57 </a:t>
            </a:r>
            <a:r>
              <a:rPr lang="en-US" dirty="0" err="1"/>
              <a:t>tetR</a:t>
            </a:r>
            <a:r>
              <a:rPr lang="en-US" dirty="0"/>
              <a:t> </a:t>
            </a:r>
            <a:r>
              <a:rPr lang="en-US" dirty="0" smtClean="0"/>
              <a:t>gp0.3V3</a:t>
            </a:r>
            <a:r>
              <a:rPr lang="he-IL" dirty="0" smtClean="0"/>
              <a:t> : </a:t>
            </a:r>
            <a:r>
              <a:rPr lang="he-IL" dirty="0"/>
              <a:t>מכיל את הגן 0.3 </a:t>
            </a:r>
            <a:r>
              <a:rPr lang="he-IL" dirty="0" smtClean="0"/>
              <a:t>עם </a:t>
            </a:r>
            <a:r>
              <a:rPr lang="he-IL" dirty="0" err="1" smtClean="0"/>
              <a:t>הפרומוטר</a:t>
            </a:r>
            <a:r>
              <a:rPr lang="he-IL" dirty="0" smtClean="0"/>
              <a:t> </a:t>
            </a:r>
            <a:r>
              <a:rPr lang="en-US" dirty="0" smtClean="0"/>
              <a:t>J23110</a:t>
            </a:r>
            <a:r>
              <a:rPr lang="he-IL" dirty="0" smtClean="0"/>
              <a:t> אשר גורם לביטוי קונסטיטוטיבי של הגן 0.3.</a:t>
            </a:r>
          </a:p>
          <a:p>
            <a:endParaRPr lang="he-IL" dirty="0"/>
          </a:p>
        </p:txBody>
      </p:sp>
    </p:spTree>
    <p:extLst>
      <p:ext uri="{BB962C8B-B14F-4D97-AF65-F5344CB8AC3E}">
        <p14:creationId xmlns:p14="http://schemas.microsoft.com/office/powerpoint/2010/main" val="387486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מטרת מחקר</a:t>
            </a:r>
            <a:endParaRPr lang="he-IL" dirty="0"/>
          </a:p>
        </p:txBody>
      </p:sp>
      <p:sp>
        <p:nvSpPr>
          <p:cNvPr id="3" name="מציין מיקום תוכן 2"/>
          <p:cNvSpPr>
            <a:spLocks noGrp="1"/>
          </p:cNvSpPr>
          <p:nvPr>
            <p:ph idx="1"/>
          </p:nvPr>
        </p:nvSpPr>
        <p:spPr/>
        <p:txBody>
          <a:bodyPr/>
          <a:lstStyle/>
          <a:p>
            <a:endParaRPr lang="he-IL" dirty="0" smtClean="0"/>
          </a:p>
          <a:p>
            <a:pPr marL="0" indent="0">
              <a:buNone/>
            </a:pPr>
            <a:endParaRPr lang="he-IL" sz="2500" dirty="0" smtClean="0"/>
          </a:p>
          <a:p>
            <a:r>
              <a:rPr lang="he-IL" sz="2500" dirty="0" smtClean="0"/>
              <a:t>לבדוק את יעילות החלבונים </a:t>
            </a:r>
            <a:r>
              <a:rPr lang="en-US" sz="2500" dirty="0"/>
              <a:t>OCR</a:t>
            </a:r>
            <a:r>
              <a:rPr lang="he-IL" sz="2500" dirty="0" smtClean="0"/>
              <a:t> ו-</a:t>
            </a:r>
            <a:r>
              <a:rPr lang="en-US" sz="2500" dirty="0" err="1" smtClean="0"/>
              <a:t>ArdA</a:t>
            </a:r>
            <a:r>
              <a:rPr lang="he-IL" sz="2500" dirty="0"/>
              <a:t> </a:t>
            </a:r>
            <a:r>
              <a:rPr lang="he-IL" sz="2500" dirty="0" smtClean="0"/>
              <a:t>בעיכוב אנזימי רסטריקציה מסוג 1 כאשר הם נמצאים על </a:t>
            </a:r>
            <a:r>
              <a:rPr lang="he-IL" sz="2500" dirty="0" err="1" smtClean="0"/>
              <a:t>פלסמיד</a:t>
            </a:r>
            <a:r>
              <a:rPr lang="he-IL" sz="2500" dirty="0" smtClean="0"/>
              <a:t> שמכיל גנים של מערכת </a:t>
            </a:r>
            <a:r>
              <a:rPr lang="he-IL" sz="2500" dirty="0" err="1" smtClean="0"/>
              <a:t>הקריספר</a:t>
            </a:r>
            <a:r>
              <a:rPr lang="he-IL" sz="2500" dirty="0" smtClean="0"/>
              <a:t>.</a:t>
            </a:r>
            <a:endParaRPr lang="he-IL" sz="2500" dirty="0"/>
          </a:p>
        </p:txBody>
      </p:sp>
    </p:spTree>
    <p:extLst>
      <p:ext uri="{BB962C8B-B14F-4D97-AF65-F5344CB8AC3E}">
        <p14:creationId xmlns:p14="http://schemas.microsoft.com/office/powerpoint/2010/main" val="60197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שיטות: חלק א'</a:t>
            </a:r>
            <a:endParaRPr lang="he-IL" dirty="0"/>
          </a:p>
        </p:txBody>
      </p:sp>
      <p:sp>
        <p:nvSpPr>
          <p:cNvPr id="3" name="מציין מיקום תוכן 2"/>
          <p:cNvSpPr>
            <a:spLocks noGrp="1"/>
          </p:cNvSpPr>
          <p:nvPr>
            <p:ph idx="1"/>
          </p:nvPr>
        </p:nvSpPr>
        <p:spPr/>
        <p:txBody>
          <a:bodyPr/>
          <a:lstStyle/>
          <a:p>
            <a:r>
              <a:rPr lang="he-IL" dirty="0" smtClean="0"/>
              <a:t>חלק א':</a:t>
            </a:r>
          </a:p>
          <a:p>
            <a:r>
              <a:rPr lang="he-IL" dirty="0"/>
              <a:t>המעבדה ביצעה בעבר ניסוי שבדק </a:t>
            </a:r>
            <a:r>
              <a:rPr lang="he-IL" dirty="0" smtClean="0"/>
              <a:t>איך הגן </a:t>
            </a:r>
            <a:r>
              <a:rPr lang="he-IL" dirty="0"/>
              <a:t>0.3 משפיע על עיכוב מערכת אנזימי רסטריקציה מסוג </a:t>
            </a:r>
            <a:r>
              <a:rPr lang="he-IL" dirty="0" smtClean="0"/>
              <a:t>1. במעבדה השתמשו בשני פלסמידים אחד עם גן 0.3 תקין ואחד מוטנטי (על בסיס עמידות </a:t>
            </a:r>
            <a:r>
              <a:rPr lang="he-IL" dirty="0" err="1" smtClean="0"/>
              <a:t>לאמפיצלין</a:t>
            </a:r>
            <a:r>
              <a:rPr lang="he-IL" dirty="0" smtClean="0"/>
              <a:t>), ובדקו את יעלות העיכוב של מערכת אנזימי רסטריקציה מסוג 1, כאשר הוכנסו עוד שני פלסמידים (</a:t>
            </a:r>
            <a:r>
              <a:rPr lang="he-IL" dirty="0"/>
              <a:t>עם עמידות </a:t>
            </a:r>
            <a:r>
              <a:rPr lang="he-IL" dirty="0" err="1" smtClean="0"/>
              <a:t>לכלורמפניקול</a:t>
            </a:r>
            <a:r>
              <a:rPr lang="he-IL" dirty="0" smtClean="0"/>
              <a:t>)  האחד עם אתר הכרה ידוע לאנזים רסטריקציה מסוג 1 </a:t>
            </a:r>
            <a:r>
              <a:rPr lang="he-IL" dirty="0" err="1" smtClean="0"/>
              <a:t>והפלסמיד</a:t>
            </a:r>
            <a:r>
              <a:rPr lang="he-IL" dirty="0" smtClean="0"/>
              <a:t> השני עם מוטציה באתר ההכרה.</a:t>
            </a:r>
          </a:p>
        </p:txBody>
      </p:sp>
    </p:spTree>
    <p:extLst>
      <p:ext uri="{BB962C8B-B14F-4D97-AF65-F5344CB8AC3E}">
        <p14:creationId xmlns:p14="http://schemas.microsoft.com/office/powerpoint/2010/main" val="877595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יונים">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יונים">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יונים">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25D194FA-0D0D-4C30-98F7-3F15CE0D8C6C}"/>
</file>

<file path=customXml/itemProps2.xml><?xml version="1.0" encoding="utf-8"?>
<ds:datastoreItem xmlns:ds="http://schemas.openxmlformats.org/officeDocument/2006/customXml" ds:itemID="{27FD8848-2063-4619-81D8-C098ACBE8B05}"/>
</file>

<file path=docProps/app.xml><?xml version="1.0" encoding="utf-8"?>
<Properties xmlns="http://schemas.openxmlformats.org/officeDocument/2006/extended-properties" xmlns:vt="http://schemas.openxmlformats.org/officeDocument/2006/docPropsVTypes">
  <Template/>
  <TotalTime>10316</TotalTime>
  <Words>1449</Words>
  <Application>Microsoft Office PowerPoint</Application>
  <PresentationFormat>מסך רחב</PresentationFormat>
  <Paragraphs>88</Paragraphs>
  <Slides>21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Century Gothic</vt:lpstr>
      <vt:lpstr>Times New Roman</vt:lpstr>
      <vt:lpstr>Wingdings 3</vt:lpstr>
      <vt:lpstr>יונים</vt:lpstr>
      <vt:lpstr>פרויקט מחקר במדעי החיים: בדיקת יעילות החלבונים OCR ו- ArdAבשיפור הכניסה של פלסמידים שיש בתוכם גנים שמקודדים ל- CRISPR בעזרת עיכוב אנזימי רסטריקציה מסוג 1.</vt:lpstr>
      <vt:lpstr>תוכן עניינים: </vt:lpstr>
      <vt:lpstr>מבוא: אנזימי רסטריקציה מסוג 1</vt:lpstr>
      <vt:lpstr>תיאור סכמתי של פעילות הקומפלקס אנזימי רסטריקציה מסוג 1. בשלב הראשון יש אינטראקציה בין תת יחידה S לדנ"א. אם לשני הגדילים יש קבוצת מתיל אז הקומפלקס משתחרר. אם רק לגדיל אחד יש קבוצת מתיל אז תת היחידה M תוסיף קבוצת מתיל בגדיל החסר, והקומפלקס ישתחרר. אם אין קבוצת מתיל באף אחד מהגדילים אז מתבצע חיתוך דו גדילי במקום לא ספציפי בעזרת תת יחידות R.       Zavilgelsky, G. B., &amp; Rastorguev, S. M. (2009). </vt:lpstr>
      <vt:lpstr>מבוא: מערכת הפאג'ים שבמעבדה </vt:lpstr>
      <vt:lpstr>מבוא: חלבונים מעכבי אנזימי רסטריקציה מסוג 1</vt:lpstr>
      <vt:lpstr>מבוא: הפלסמידים מחברת TROBIX</vt:lpstr>
      <vt:lpstr>מטרת מחקר</vt:lpstr>
      <vt:lpstr>שיטות: חלק א'</vt:lpstr>
      <vt:lpstr>תוצאות הניסוי הקודם:</vt:lpstr>
      <vt:lpstr>חלק א'</vt:lpstr>
      <vt:lpstr>תוצאות חלק א'</vt:lpstr>
      <vt:lpstr>חלק ב' </vt:lpstr>
      <vt:lpstr>שיטה חלק ב':</vt:lpstr>
      <vt:lpstr>תוצאות חלק ב'</vt:lpstr>
      <vt:lpstr>חלק ג'</vt:lpstr>
      <vt:lpstr>שיטה חלק ג'</vt:lpstr>
      <vt:lpstr>תוצאות חלק ג'</vt:lpstr>
      <vt:lpstr>דיון ומסקנות</vt:lpstr>
      <vt:lpstr>דיון ומסקנות</vt:lpstr>
      <vt:lpstr>סיכום</vt:lpstr>
    </vt:vector>
  </TitlesOfParts>
  <Company>Yaron'S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במדעי החיים: בדיקת יעילות החלבונים OCR ו- ArdAבשיפור הכניסה של פלסמיד בעזרת עיכוב אנזימי רסטריקציה מסוג 1.</dc:title>
  <dc:creator>yosef</dc:creator>
  <cp:keywords/>
  <dc:description/>
  <cp:lastModifiedBy>oripa</cp:lastModifiedBy>
  <cp:revision>92</cp:revision>
  <dcterms:created xsi:type="dcterms:W3CDTF">2021-02-05T14:56:07Z</dcterms:created>
  <dcterms:modified xsi:type="dcterms:W3CDTF">2021-03-25T13:11:05Z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1921602076</vt:i4>
  </property>
  <property fmtid="{D5CDD505-2E9C-101B-9397-08002B2CF9AE}" pid="3" name="_NewReviewCycle">
    <vt:lpwstr/>
  </property>
  <property fmtid="{D5CDD505-2E9C-101B-9397-08002B2CF9AE}" pid="4" name="_EmailSubject">
    <vt:lpwstr>יוסף לוין: סיום פרויקט מחקר</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ContentTypeId">
    <vt:lpwstr>0x010100D6F61E74F7254FFAACE179AD514BF94B00E5BAFAE9EC481B44A887128AEA8B460D</vt:lpwstr>
  </property>
</Properties>
</file>